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notesSlides/notesSlide40.xml" ContentType="application/vnd.openxmlformats-officedocument.presentationml.notesSlide+xml"/>
  <Override PartName="/ppt/tags/tag47.xml" ContentType="application/vnd.openxmlformats-officedocument.presentationml.tags+xml"/>
  <Override PartName="/ppt/notesSlides/notesSlide41.xml" ContentType="application/vnd.openxmlformats-officedocument.presentationml.notesSlide+xml"/>
  <Override PartName="/ppt/tags/tag48.xml" ContentType="application/vnd.openxmlformats-officedocument.presentationml.tags+xml"/>
  <Override PartName="/ppt/notesSlides/notesSlide42.xml" ContentType="application/vnd.openxmlformats-officedocument.presentationml.notesSlide+xml"/>
  <Override PartName="/ppt/tags/tag49.xml" ContentType="application/vnd.openxmlformats-officedocument.presentationml.tags+xml"/>
  <Override PartName="/ppt/notesSlides/notesSlide43.xml" ContentType="application/vnd.openxmlformats-officedocument.presentationml.notesSlide+xml"/>
  <Override PartName="/ppt/tags/tag50.xml" ContentType="application/vnd.openxmlformats-officedocument.presentationml.tags+xml"/>
  <Override PartName="/ppt/notesSlides/notesSlide44.xml" ContentType="application/vnd.openxmlformats-officedocument.presentationml.notesSlide+xml"/>
  <Override PartName="/ppt/tags/tag51.xml" ContentType="application/vnd.openxmlformats-officedocument.presentationml.tags+xml"/>
  <Override PartName="/ppt/notesSlides/notesSlide45.xml" ContentType="application/vnd.openxmlformats-officedocument.presentationml.notesSlide+xml"/>
  <Override PartName="/ppt/tags/tag52.xml" ContentType="application/vnd.openxmlformats-officedocument.presentationml.tags+xml"/>
  <Override PartName="/ppt/notesSlides/notesSlide46.xml" ContentType="application/vnd.openxmlformats-officedocument.presentationml.notesSlide+xml"/>
  <Override PartName="/ppt/tags/tag53.xml" ContentType="application/vnd.openxmlformats-officedocument.presentationml.tags+xml"/>
  <Override PartName="/ppt/notesSlides/notesSlide47.xml" ContentType="application/vnd.openxmlformats-officedocument.presentationml.notesSlide+xml"/>
  <Override PartName="/ppt/tags/tag54.xml" ContentType="application/vnd.openxmlformats-officedocument.presentationml.tags+xml"/>
  <Override PartName="/ppt/notesSlides/notesSlide48.xml" ContentType="application/vnd.openxmlformats-officedocument.presentationml.notesSlide+xml"/>
  <Override PartName="/ppt/tags/tag55.xml" ContentType="application/vnd.openxmlformats-officedocument.presentationml.tags+xml"/>
  <Override PartName="/ppt/notesSlides/notesSlide49.xml" ContentType="application/vnd.openxmlformats-officedocument.presentationml.notesSlide+xml"/>
  <Override PartName="/ppt/tags/tag56.xml" ContentType="application/vnd.openxmlformats-officedocument.presentationml.tags+xml"/>
  <Override PartName="/ppt/notesSlides/notesSlide50.xml" ContentType="application/vnd.openxmlformats-officedocument.presentationml.notesSlide+xml"/>
  <Override PartName="/ppt/tags/tag57.xml" ContentType="application/vnd.openxmlformats-officedocument.presentationml.tags+xml"/>
  <Override PartName="/ppt/notesSlides/notesSlide51.xml" ContentType="application/vnd.openxmlformats-officedocument.presentationml.notesSlide+xml"/>
  <Override PartName="/ppt/tags/tag58.xml" ContentType="application/vnd.openxmlformats-officedocument.presentationml.tags+xml"/>
  <Override PartName="/ppt/notesSlides/notesSlide52.xml" ContentType="application/vnd.openxmlformats-officedocument.presentationml.notesSlide+xml"/>
  <Override PartName="/ppt/tags/tag59.xml" ContentType="application/vnd.openxmlformats-officedocument.presentationml.tags+xml"/>
  <Override PartName="/ppt/notesSlides/notesSlide53.xml" ContentType="application/vnd.openxmlformats-officedocument.presentationml.notesSlide+xml"/>
  <Override PartName="/ppt/tags/tag60.xml" ContentType="application/vnd.openxmlformats-officedocument.presentationml.tags+xml"/>
  <Override PartName="/ppt/notesSlides/notesSlide54.xml" ContentType="application/vnd.openxmlformats-officedocument.presentationml.notesSlide+xml"/>
  <Override PartName="/ppt/tags/tag61.xml" ContentType="application/vnd.openxmlformats-officedocument.presentationml.tags+xml"/>
  <Override PartName="/ppt/notesSlides/notesSlide55.xml" ContentType="application/vnd.openxmlformats-officedocument.presentationml.notesSlide+xml"/>
  <Override PartName="/ppt/tags/tag62.xml" ContentType="application/vnd.openxmlformats-officedocument.presentationml.tags+xml"/>
  <Override PartName="/ppt/notesSlides/notesSlide56.xml" ContentType="application/vnd.openxmlformats-officedocument.presentationml.notesSlide+xml"/>
  <Override PartName="/ppt/tags/tag63.xml" ContentType="application/vnd.openxmlformats-officedocument.presentationml.tags+xml"/>
  <Override PartName="/ppt/notesSlides/notesSlide57.xml" ContentType="application/vnd.openxmlformats-officedocument.presentationml.notesSlide+xml"/>
  <Override PartName="/ppt/tags/tag64.xml" ContentType="application/vnd.openxmlformats-officedocument.presentationml.tags+xml"/>
  <Override PartName="/ppt/notesSlides/notesSlide58.xml" ContentType="application/vnd.openxmlformats-officedocument.presentationml.notesSlide+xml"/>
  <Override PartName="/ppt/tags/tag65.xml" ContentType="application/vnd.openxmlformats-officedocument.presentationml.tags+xml"/>
  <Override PartName="/ppt/notesSlides/notesSlide59.xml" ContentType="application/vnd.openxmlformats-officedocument.presentationml.notesSlide+xml"/>
  <Override PartName="/ppt/tags/tag66.xml" ContentType="application/vnd.openxmlformats-officedocument.presentationml.tags+xml"/>
  <Override PartName="/ppt/notesSlides/notesSlide60.xml" ContentType="application/vnd.openxmlformats-officedocument.presentationml.notesSlide+xml"/>
  <Override PartName="/ppt/tags/tag67.xml" ContentType="application/vnd.openxmlformats-officedocument.presentationml.tags+xml"/>
  <Override PartName="/ppt/notesSlides/notesSlide61.xml" ContentType="application/vnd.openxmlformats-officedocument.presentationml.notesSlide+xml"/>
  <Override PartName="/ppt/tags/tag68.xml" ContentType="application/vnd.openxmlformats-officedocument.presentationml.tags+xml"/>
  <Override PartName="/ppt/notesSlides/notesSlide62.xml" ContentType="application/vnd.openxmlformats-officedocument.presentationml.notesSlide+xml"/>
  <Override PartName="/ppt/tags/tag69.xml" ContentType="application/vnd.openxmlformats-officedocument.presentationml.tags+xml"/>
  <Override PartName="/ppt/notesSlides/notesSlide63.xml" ContentType="application/vnd.openxmlformats-officedocument.presentationml.notesSlide+xml"/>
  <Override PartName="/ppt/tags/tag70.xml" ContentType="application/vnd.openxmlformats-officedocument.presentationml.tags+xml"/>
  <Override PartName="/ppt/notesSlides/notesSlide64.xml" ContentType="application/vnd.openxmlformats-officedocument.presentationml.notesSlide+xml"/>
  <Override PartName="/ppt/tags/tag71.xml" ContentType="application/vnd.openxmlformats-officedocument.presentationml.tags+xml"/>
  <Override PartName="/ppt/notesSlides/notesSlide65.xml" ContentType="application/vnd.openxmlformats-officedocument.presentationml.notesSlide+xml"/>
  <Override PartName="/ppt/tags/tag72.xml" ContentType="application/vnd.openxmlformats-officedocument.presentationml.tags+xml"/>
  <Override PartName="/ppt/notesSlides/notesSlide66.xml" ContentType="application/vnd.openxmlformats-officedocument.presentationml.notesSlide+xml"/>
  <Override PartName="/ppt/tags/tag73.xml" ContentType="application/vnd.openxmlformats-officedocument.presentationml.tags+xml"/>
  <Override PartName="/ppt/notesSlides/notesSlide6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4.xml" ContentType="application/vnd.openxmlformats-officedocument.presentationml.tags+xml"/>
  <Override PartName="/ppt/notesSlides/notesSlide68.xml" ContentType="application/vnd.openxmlformats-officedocument.presentationml.notesSlide+xml"/>
  <Override PartName="/ppt/tags/tag75.xml" ContentType="application/vnd.openxmlformats-officedocument.presentationml.tags+xml"/>
  <Override PartName="/ppt/notesSlides/notesSlide69.xml" ContentType="application/vnd.openxmlformats-officedocument.presentationml.notesSlide+xml"/>
  <Override PartName="/ppt/tags/tag76.xml" ContentType="application/vnd.openxmlformats-officedocument.presentationml.tags+xml"/>
  <Override PartName="/ppt/notesSlides/notesSlide70.xml" ContentType="application/vnd.openxmlformats-officedocument.presentationml.notesSlide+xml"/>
  <Override PartName="/ppt/tags/tag77.xml" ContentType="application/vnd.openxmlformats-officedocument.presentationml.tags+xml"/>
  <Override PartName="/ppt/notesSlides/notesSlide71.xml" ContentType="application/vnd.openxmlformats-officedocument.presentationml.notesSlide+xml"/>
  <Override PartName="/ppt/tags/tag78.xml" ContentType="application/vnd.openxmlformats-officedocument.presentationml.tags+xml"/>
  <Override PartName="/ppt/notesSlides/notesSlide72.xml" ContentType="application/vnd.openxmlformats-officedocument.presentationml.notesSlide+xml"/>
  <Override PartName="/ppt/tags/tag79.xml" ContentType="application/vnd.openxmlformats-officedocument.presentationml.tags+xml"/>
  <Override PartName="/ppt/notesSlides/notesSlide7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4"/>
  </p:sldMasterIdLst>
  <p:notesMasterIdLst>
    <p:notesMasterId r:id="rId79"/>
  </p:notesMasterIdLst>
  <p:handoutMasterIdLst>
    <p:handoutMasterId r:id="rId80"/>
  </p:handoutMasterIdLst>
  <p:sldIdLst>
    <p:sldId id="257" r:id="rId5"/>
    <p:sldId id="258" r:id="rId6"/>
    <p:sldId id="389" r:id="rId7"/>
    <p:sldId id="260" r:id="rId8"/>
    <p:sldId id="326" r:id="rId9"/>
    <p:sldId id="262" r:id="rId10"/>
    <p:sldId id="329" r:id="rId11"/>
    <p:sldId id="267" r:id="rId12"/>
    <p:sldId id="390" r:id="rId13"/>
    <p:sldId id="269" r:id="rId14"/>
    <p:sldId id="270" r:id="rId15"/>
    <p:sldId id="327" r:id="rId16"/>
    <p:sldId id="272" r:id="rId17"/>
    <p:sldId id="271" r:id="rId18"/>
    <p:sldId id="275" r:id="rId19"/>
    <p:sldId id="276" r:id="rId20"/>
    <p:sldId id="277" r:id="rId21"/>
    <p:sldId id="278" r:id="rId22"/>
    <p:sldId id="330" r:id="rId23"/>
    <p:sldId id="346" r:id="rId24"/>
    <p:sldId id="331" r:id="rId25"/>
    <p:sldId id="332" r:id="rId26"/>
    <p:sldId id="333" r:id="rId27"/>
    <p:sldId id="334" r:id="rId28"/>
    <p:sldId id="335" r:id="rId29"/>
    <p:sldId id="336" r:id="rId30"/>
    <p:sldId id="337" r:id="rId31"/>
    <p:sldId id="338" r:id="rId32"/>
    <p:sldId id="339" r:id="rId33"/>
    <p:sldId id="347" r:id="rId34"/>
    <p:sldId id="348" r:id="rId35"/>
    <p:sldId id="349" r:id="rId36"/>
    <p:sldId id="366" r:id="rId37"/>
    <p:sldId id="350" r:id="rId38"/>
    <p:sldId id="367" r:id="rId39"/>
    <p:sldId id="368" r:id="rId40"/>
    <p:sldId id="369" r:id="rId41"/>
    <p:sldId id="340" r:id="rId42"/>
    <p:sldId id="351" r:id="rId43"/>
    <p:sldId id="352" r:id="rId44"/>
    <p:sldId id="353" r:id="rId45"/>
    <p:sldId id="354" r:id="rId46"/>
    <p:sldId id="355" r:id="rId47"/>
    <p:sldId id="357" r:id="rId48"/>
    <p:sldId id="341" r:id="rId49"/>
    <p:sldId id="342" r:id="rId50"/>
    <p:sldId id="343" r:id="rId51"/>
    <p:sldId id="344" r:id="rId52"/>
    <p:sldId id="371" r:id="rId53"/>
    <p:sldId id="358" r:id="rId54"/>
    <p:sldId id="359" r:id="rId55"/>
    <p:sldId id="372" r:id="rId56"/>
    <p:sldId id="360" r:id="rId57"/>
    <p:sldId id="361" r:id="rId58"/>
    <p:sldId id="373" r:id="rId59"/>
    <p:sldId id="362" r:id="rId60"/>
    <p:sldId id="363" r:id="rId61"/>
    <p:sldId id="374" r:id="rId62"/>
    <p:sldId id="364" r:id="rId63"/>
    <p:sldId id="365" r:id="rId64"/>
    <p:sldId id="381" r:id="rId65"/>
    <p:sldId id="376" r:id="rId66"/>
    <p:sldId id="378" r:id="rId67"/>
    <p:sldId id="388" r:id="rId68"/>
    <p:sldId id="379" r:id="rId69"/>
    <p:sldId id="380" r:id="rId70"/>
    <p:sldId id="382" r:id="rId71"/>
    <p:sldId id="383" r:id="rId72"/>
    <p:sldId id="384" r:id="rId73"/>
    <p:sldId id="391" r:id="rId74"/>
    <p:sldId id="385" r:id="rId75"/>
    <p:sldId id="386" r:id="rId76"/>
    <p:sldId id="387" r:id="rId77"/>
    <p:sldId id="375" r:id="rId78"/>
  </p:sldIdLst>
  <p:sldSz cx="9144000" cy="6858000" type="screen4x3"/>
  <p:notesSz cx="6858000" cy="9144000"/>
  <p:custDataLst>
    <p:tags r:id="rId8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akata" initials="r" lastIdx="1" clrIdx="0"/>
  <p:cmAuthor id="2" name="Suman Patil" initials="SP" lastIdx="4" clrIdx="1">
    <p:extLst>
      <p:ext uri="{19B8F6BF-5375-455C-9EA6-DF929625EA0E}">
        <p15:presenceInfo xmlns:p15="http://schemas.microsoft.com/office/powerpoint/2012/main" userId="S-1-5-21-825728321-1397134677-334457921-148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6C3E"/>
    <a:srgbClr val="697976"/>
    <a:srgbClr val="EEEFF1"/>
    <a:srgbClr val="D6DED6"/>
    <a:srgbClr val="568CD1"/>
    <a:srgbClr val="7DABDC"/>
    <a:srgbClr val="D9CAAB"/>
    <a:srgbClr val="4A7BB5"/>
    <a:srgbClr val="DDE1E0"/>
    <a:srgbClr val="83A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0717" autoAdjust="0"/>
  </p:normalViewPr>
  <p:slideViewPr>
    <p:cSldViewPr snapToGrid="0">
      <p:cViewPr varScale="1">
        <p:scale>
          <a:sx n="58" d="100"/>
          <a:sy n="58" d="100"/>
        </p:scale>
        <p:origin x="128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408"/>
    </p:cViewPr>
  </p:sorterViewPr>
  <p:notesViewPr>
    <p:cSldViewPr snapToGrid="0">
      <p:cViewPr varScale="1">
        <p:scale>
          <a:sx n="100" d="100"/>
          <a:sy n="100" d="100"/>
        </p:scale>
        <p:origin x="3548" y="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Harrigan" userId="319d353c-6d97-4351-80dc-5be1c52de1e6" providerId="ADAL" clId="{882909BE-DC76-4B72-AE39-553ECDA65C14}"/>
    <pc:docChg chg="custSel addSld modSld">
      <pc:chgData name="Christopher Harrigan" userId="319d353c-6d97-4351-80dc-5be1c52de1e6" providerId="ADAL" clId="{882909BE-DC76-4B72-AE39-553ECDA65C14}" dt="2024-11-01T17:10:49.384" v="74" actId="255"/>
      <pc:docMkLst>
        <pc:docMk/>
      </pc:docMkLst>
      <pc:sldChg chg="modSp mod">
        <pc:chgData name="Christopher Harrigan" userId="319d353c-6d97-4351-80dc-5be1c52de1e6" providerId="ADAL" clId="{882909BE-DC76-4B72-AE39-553ECDA65C14}" dt="2024-10-31T18:12:48.105" v="15" actId="20577"/>
        <pc:sldMkLst>
          <pc:docMk/>
          <pc:sldMk cId="2017863207" sldId="360"/>
        </pc:sldMkLst>
        <pc:spChg chg="mod">
          <ac:chgData name="Christopher Harrigan" userId="319d353c-6d97-4351-80dc-5be1c52de1e6" providerId="ADAL" clId="{882909BE-DC76-4B72-AE39-553ECDA65C14}" dt="2024-10-31T18:12:48.105" v="15" actId="20577"/>
          <ac:spMkLst>
            <pc:docMk/>
            <pc:sldMk cId="2017863207" sldId="360"/>
            <ac:spMk id="4" creationId="{DDC8010E-C122-1B42-9A2A-A3541A18F454}"/>
          </ac:spMkLst>
        </pc:spChg>
      </pc:sldChg>
      <pc:sldChg chg="modSp mod">
        <pc:chgData name="Christopher Harrigan" userId="319d353c-6d97-4351-80dc-5be1c52de1e6" providerId="ADAL" clId="{882909BE-DC76-4B72-AE39-553ECDA65C14}" dt="2024-11-01T17:02:09.258" v="47" actId="11"/>
        <pc:sldMkLst>
          <pc:docMk/>
          <pc:sldMk cId="840556298" sldId="383"/>
        </pc:sldMkLst>
        <pc:spChg chg="mod">
          <ac:chgData name="Christopher Harrigan" userId="319d353c-6d97-4351-80dc-5be1c52de1e6" providerId="ADAL" clId="{882909BE-DC76-4B72-AE39-553ECDA65C14}" dt="2024-11-01T17:02:09.258" v="47" actId="11"/>
          <ac:spMkLst>
            <pc:docMk/>
            <pc:sldMk cId="840556298" sldId="383"/>
            <ac:spMk id="4" creationId="{0304C9D7-B62B-6D4A-BC05-64DD804BFBE9}"/>
          </ac:spMkLst>
        </pc:spChg>
      </pc:sldChg>
      <pc:sldChg chg="modSp mod">
        <pc:chgData name="Christopher Harrigan" userId="319d353c-6d97-4351-80dc-5be1c52de1e6" providerId="ADAL" clId="{882909BE-DC76-4B72-AE39-553ECDA65C14}" dt="2024-11-01T16:12:56.588" v="19" actId="21"/>
        <pc:sldMkLst>
          <pc:docMk/>
          <pc:sldMk cId="1429619197" sldId="384"/>
        </pc:sldMkLst>
        <pc:spChg chg="mod">
          <ac:chgData name="Christopher Harrigan" userId="319d353c-6d97-4351-80dc-5be1c52de1e6" providerId="ADAL" clId="{882909BE-DC76-4B72-AE39-553ECDA65C14}" dt="2024-11-01T16:12:56.588" v="19" actId="21"/>
          <ac:spMkLst>
            <pc:docMk/>
            <pc:sldMk cId="1429619197" sldId="384"/>
            <ac:spMk id="4" creationId="{0304C9D7-B62B-6D4A-BC05-64DD804BFBE9}"/>
          </ac:spMkLst>
        </pc:spChg>
      </pc:sldChg>
      <pc:sldChg chg="modSp mod">
        <pc:chgData name="Christopher Harrigan" userId="319d353c-6d97-4351-80dc-5be1c52de1e6" providerId="ADAL" clId="{882909BE-DC76-4B72-AE39-553ECDA65C14}" dt="2024-11-01T17:04:43.201" v="49" actId="11"/>
        <pc:sldMkLst>
          <pc:docMk/>
          <pc:sldMk cId="1931523213" sldId="385"/>
        </pc:sldMkLst>
        <pc:spChg chg="mod">
          <ac:chgData name="Christopher Harrigan" userId="319d353c-6d97-4351-80dc-5be1c52de1e6" providerId="ADAL" clId="{882909BE-DC76-4B72-AE39-553ECDA65C14}" dt="2024-11-01T17:04:43.201" v="49" actId="11"/>
          <ac:spMkLst>
            <pc:docMk/>
            <pc:sldMk cId="1931523213" sldId="385"/>
            <ac:spMk id="4" creationId="{0304C9D7-B62B-6D4A-BC05-64DD804BFBE9}"/>
          </ac:spMkLst>
        </pc:spChg>
      </pc:sldChg>
      <pc:sldChg chg="modSp new mod">
        <pc:chgData name="Christopher Harrigan" userId="319d353c-6d97-4351-80dc-5be1c52de1e6" providerId="ADAL" clId="{882909BE-DC76-4B72-AE39-553ECDA65C14}" dt="2024-11-01T17:10:49.384" v="74" actId="255"/>
        <pc:sldMkLst>
          <pc:docMk/>
          <pc:sldMk cId="1621098737" sldId="391"/>
        </pc:sldMkLst>
        <pc:spChg chg="mod">
          <ac:chgData name="Christopher Harrigan" userId="319d353c-6d97-4351-80dc-5be1c52de1e6" providerId="ADAL" clId="{882909BE-DC76-4B72-AE39-553ECDA65C14}" dt="2024-11-01T16:14:41.724" v="30" actId="255"/>
          <ac:spMkLst>
            <pc:docMk/>
            <pc:sldMk cId="1621098737" sldId="391"/>
            <ac:spMk id="2" creationId="{D48425E8-2F55-36F5-1021-FE1F2D9EF86C}"/>
          </ac:spMkLst>
        </pc:spChg>
        <pc:spChg chg="mod">
          <ac:chgData name="Christopher Harrigan" userId="319d353c-6d97-4351-80dc-5be1c52de1e6" providerId="ADAL" clId="{882909BE-DC76-4B72-AE39-553ECDA65C14}" dt="2024-11-01T17:08:21.430" v="52" actId="20577"/>
          <ac:spMkLst>
            <pc:docMk/>
            <pc:sldMk cId="1621098737" sldId="391"/>
            <ac:spMk id="3" creationId="{EB28405B-9922-2AF4-EF90-DD13417EE650}"/>
          </ac:spMkLst>
        </pc:spChg>
        <pc:spChg chg="mod">
          <ac:chgData name="Christopher Harrigan" userId="319d353c-6d97-4351-80dc-5be1c52de1e6" providerId="ADAL" clId="{882909BE-DC76-4B72-AE39-553ECDA65C14}" dt="2024-11-01T17:10:49.384" v="74" actId="255"/>
          <ac:spMkLst>
            <pc:docMk/>
            <pc:sldMk cId="1621098737" sldId="391"/>
            <ac:spMk id="4" creationId="{A4794105-FC98-7AD3-9B2C-F64046004DA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087A2-5F21-4146-B624-8187AC712F80}"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DB13B0F5-88FD-4567-A532-BADF00178353}">
      <dgm:prSet phldrT="[Text]"/>
      <dgm:spPr/>
      <dgm:t>
        <a:bodyPr/>
        <a:lstStyle/>
        <a:p>
          <a:r>
            <a:rPr lang="en-US" dirty="0"/>
            <a:t>Follow the “Golden Rule”</a:t>
          </a:r>
        </a:p>
      </dgm:t>
    </dgm:pt>
    <dgm:pt modelId="{0F206B59-841A-461F-85D8-CD99BA9D1791}" type="parTrans" cxnId="{19C7C974-DAF4-45BD-B641-A00540802592}">
      <dgm:prSet/>
      <dgm:spPr/>
      <dgm:t>
        <a:bodyPr/>
        <a:lstStyle/>
        <a:p>
          <a:endParaRPr lang="en-US"/>
        </a:p>
      </dgm:t>
    </dgm:pt>
    <dgm:pt modelId="{A011EDCA-0135-460A-A172-C49EA4EAE47A}" type="sibTrans" cxnId="{19C7C974-DAF4-45BD-B641-A00540802592}">
      <dgm:prSet/>
      <dgm:spPr/>
      <dgm:t>
        <a:bodyPr/>
        <a:lstStyle/>
        <a:p>
          <a:endParaRPr lang="en-US"/>
        </a:p>
      </dgm:t>
    </dgm:pt>
    <dgm:pt modelId="{671F7E5D-64F8-4120-A46E-470E58CC00C8}">
      <dgm:prSet phldrT="[Text]"/>
      <dgm:spPr/>
      <dgm:t>
        <a:bodyPr/>
        <a:lstStyle/>
        <a:p>
          <a:r>
            <a:rPr lang="en-US" dirty="0"/>
            <a:t>Show courtesy and respect to everyone</a:t>
          </a:r>
        </a:p>
      </dgm:t>
    </dgm:pt>
    <dgm:pt modelId="{5EDD6C6B-957A-4397-9B5A-2B6921DEC80F}" type="parTrans" cxnId="{9771CF69-0E21-4E19-B732-39182AC797E1}">
      <dgm:prSet/>
      <dgm:spPr/>
      <dgm:t>
        <a:bodyPr/>
        <a:lstStyle/>
        <a:p>
          <a:endParaRPr lang="en-US"/>
        </a:p>
      </dgm:t>
    </dgm:pt>
    <dgm:pt modelId="{9F4FD497-2908-48D9-AB24-75CBFA12AE15}" type="sibTrans" cxnId="{9771CF69-0E21-4E19-B732-39182AC797E1}">
      <dgm:prSet/>
      <dgm:spPr/>
      <dgm:t>
        <a:bodyPr/>
        <a:lstStyle/>
        <a:p>
          <a:endParaRPr lang="en-US"/>
        </a:p>
      </dgm:t>
    </dgm:pt>
    <dgm:pt modelId="{AB350F48-CD62-49D6-9C19-A3F7AC941A29}">
      <dgm:prSet phldrT="[Text]"/>
      <dgm:spPr/>
      <dgm:t>
        <a:bodyPr/>
        <a:lstStyle/>
        <a:p>
          <a:r>
            <a:rPr lang="en-US" dirty="0"/>
            <a:t>Communicate with all parties in a timely fashion</a:t>
          </a:r>
        </a:p>
      </dgm:t>
    </dgm:pt>
    <dgm:pt modelId="{00FA06B2-AB38-4DC4-B5A9-630FEA26E5DF}" type="parTrans" cxnId="{D2E8B7DA-C1DD-487D-A886-EDA1BF4CC29E}">
      <dgm:prSet/>
      <dgm:spPr/>
      <dgm:t>
        <a:bodyPr/>
        <a:lstStyle/>
        <a:p>
          <a:endParaRPr lang="en-US"/>
        </a:p>
      </dgm:t>
    </dgm:pt>
    <dgm:pt modelId="{921C40ED-5213-41FF-BA9D-5A3C0473EDD7}" type="sibTrans" cxnId="{D2E8B7DA-C1DD-487D-A886-EDA1BF4CC29E}">
      <dgm:prSet/>
      <dgm:spPr/>
      <dgm:t>
        <a:bodyPr/>
        <a:lstStyle/>
        <a:p>
          <a:endParaRPr lang="en-US"/>
        </a:p>
      </dgm:t>
    </dgm:pt>
    <dgm:pt modelId="{31173E1F-1D3C-4C60-B67D-219156A4B52E}" type="pres">
      <dgm:prSet presAssocID="{372087A2-5F21-4146-B624-8187AC712F80}" presName="Name0" presStyleCnt="0">
        <dgm:presLayoutVars>
          <dgm:chMax val="7"/>
          <dgm:chPref val="7"/>
          <dgm:dir/>
        </dgm:presLayoutVars>
      </dgm:prSet>
      <dgm:spPr/>
    </dgm:pt>
    <dgm:pt modelId="{BB53DBF0-27C0-4C37-ADE9-DB68AECCA9EF}" type="pres">
      <dgm:prSet presAssocID="{372087A2-5F21-4146-B624-8187AC712F80}" presName="Name1" presStyleCnt="0"/>
      <dgm:spPr/>
    </dgm:pt>
    <dgm:pt modelId="{769BE39D-2C59-4C81-9C20-25DE57492B89}" type="pres">
      <dgm:prSet presAssocID="{372087A2-5F21-4146-B624-8187AC712F80}" presName="cycle" presStyleCnt="0"/>
      <dgm:spPr/>
    </dgm:pt>
    <dgm:pt modelId="{DBE72724-E308-4EA4-B9EC-7E57E224B3A9}" type="pres">
      <dgm:prSet presAssocID="{372087A2-5F21-4146-B624-8187AC712F80}" presName="srcNode" presStyleLbl="node1" presStyleIdx="0" presStyleCnt="3"/>
      <dgm:spPr/>
    </dgm:pt>
    <dgm:pt modelId="{1B5027D7-C274-467B-AE99-AEB531D696E2}" type="pres">
      <dgm:prSet presAssocID="{372087A2-5F21-4146-B624-8187AC712F80}" presName="conn" presStyleLbl="parChTrans1D2" presStyleIdx="0" presStyleCnt="1"/>
      <dgm:spPr/>
    </dgm:pt>
    <dgm:pt modelId="{35C48311-7A59-46C4-BB23-FF2190BD2133}" type="pres">
      <dgm:prSet presAssocID="{372087A2-5F21-4146-B624-8187AC712F80}" presName="extraNode" presStyleLbl="node1" presStyleIdx="0" presStyleCnt="3"/>
      <dgm:spPr/>
    </dgm:pt>
    <dgm:pt modelId="{69D37330-B7C1-4EDE-B414-9D2CBCE4C3A4}" type="pres">
      <dgm:prSet presAssocID="{372087A2-5F21-4146-B624-8187AC712F80}" presName="dstNode" presStyleLbl="node1" presStyleIdx="0" presStyleCnt="3"/>
      <dgm:spPr/>
    </dgm:pt>
    <dgm:pt modelId="{D7B84928-9214-4B10-8D18-EAB4F52ABB3F}" type="pres">
      <dgm:prSet presAssocID="{DB13B0F5-88FD-4567-A532-BADF00178353}" presName="text_1" presStyleLbl="node1" presStyleIdx="0" presStyleCnt="3">
        <dgm:presLayoutVars>
          <dgm:bulletEnabled val="1"/>
        </dgm:presLayoutVars>
      </dgm:prSet>
      <dgm:spPr/>
    </dgm:pt>
    <dgm:pt modelId="{202380D4-4D5D-4160-BE3E-32F8DEECFB13}" type="pres">
      <dgm:prSet presAssocID="{DB13B0F5-88FD-4567-A532-BADF00178353}" presName="accent_1" presStyleCnt="0"/>
      <dgm:spPr/>
    </dgm:pt>
    <dgm:pt modelId="{6585D590-EEEC-4E18-A883-5618E0F7F00B}" type="pres">
      <dgm:prSet presAssocID="{DB13B0F5-88FD-4567-A532-BADF00178353}" presName="accentRepeatNode" presStyleLbl="solidFgAcc1" presStyleIdx="0" presStyleCnt="3"/>
      <dgm:spPr/>
    </dgm:pt>
    <dgm:pt modelId="{ECD34DDB-2394-4017-92E5-D24A3D4F3DE7}" type="pres">
      <dgm:prSet presAssocID="{671F7E5D-64F8-4120-A46E-470E58CC00C8}" presName="text_2" presStyleLbl="node1" presStyleIdx="1" presStyleCnt="3">
        <dgm:presLayoutVars>
          <dgm:bulletEnabled val="1"/>
        </dgm:presLayoutVars>
      </dgm:prSet>
      <dgm:spPr/>
    </dgm:pt>
    <dgm:pt modelId="{9A313967-C045-498A-8C82-5A134295026B}" type="pres">
      <dgm:prSet presAssocID="{671F7E5D-64F8-4120-A46E-470E58CC00C8}" presName="accent_2" presStyleCnt="0"/>
      <dgm:spPr/>
    </dgm:pt>
    <dgm:pt modelId="{A8D52077-E559-4694-9992-F203E59C2A3B}" type="pres">
      <dgm:prSet presAssocID="{671F7E5D-64F8-4120-A46E-470E58CC00C8}" presName="accentRepeatNode" presStyleLbl="solidFgAcc1" presStyleIdx="1" presStyleCnt="3"/>
      <dgm:spPr/>
    </dgm:pt>
    <dgm:pt modelId="{1954CC78-2236-47FC-8A82-819F88FB7C07}" type="pres">
      <dgm:prSet presAssocID="{AB350F48-CD62-49D6-9C19-A3F7AC941A29}" presName="text_3" presStyleLbl="node1" presStyleIdx="2" presStyleCnt="3">
        <dgm:presLayoutVars>
          <dgm:bulletEnabled val="1"/>
        </dgm:presLayoutVars>
      </dgm:prSet>
      <dgm:spPr/>
    </dgm:pt>
    <dgm:pt modelId="{4A2CAFF6-44E2-4E5E-AE80-0E2538230EDB}" type="pres">
      <dgm:prSet presAssocID="{AB350F48-CD62-49D6-9C19-A3F7AC941A29}" presName="accent_3" presStyleCnt="0"/>
      <dgm:spPr/>
    </dgm:pt>
    <dgm:pt modelId="{43FB4B35-0D97-4921-8CC8-C5A968896B49}" type="pres">
      <dgm:prSet presAssocID="{AB350F48-CD62-49D6-9C19-A3F7AC941A29}" presName="accentRepeatNode" presStyleLbl="solidFgAcc1" presStyleIdx="2" presStyleCnt="3"/>
      <dgm:spPr/>
    </dgm:pt>
  </dgm:ptLst>
  <dgm:cxnLst>
    <dgm:cxn modelId="{F2023745-7385-461A-B898-366A8CC9E1A9}" type="presOf" srcId="{AB350F48-CD62-49D6-9C19-A3F7AC941A29}" destId="{1954CC78-2236-47FC-8A82-819F88FB7C07}" srcOrd="0" destOrd="0" presId="urn:microsoft.com/office/officeart/2008/layout/VerticalCurvedList"/>
    <dgm:cxn modelId="{9771CF69-0E21-4E19-B732-39182AC797E1}" srcId="{372087A2-5F21-4146-B624-8187AC712F80}" destId="{671F7E5D-64F8-4120-A46E-470E58CC00C8}" srcOrd="1" destOrd="0" parTransId="{5EDD6C6B-957A-4397-9B5A-2B6921DEC80F}" sibTransId="{9F4FD497-2908-48D9-AB24-75CBFA12AE15}"/>
    <dgm:cxn modelId="{19C7C974-DAF4-45BD-B641-A00540802592}" srcId="{372087A2-5F21-4146-B624-8187AC712F80}" destId="{DB13B0F5-88FD-4567-A532-BADF00178353}" srcOrd="0" destOrd="0" parTransId="{0F206B59-841A-461F-85D8-CD99BA9D1791}" sibTransId="{A011EDCA-0135-460A-A172-C49EA4EAE47A}"/>
    <dgm:cxn modelId="{DB5EDCB6-E053-4385-81C5-F67AD6CB7AA4}" type="presOf" srcId="{372087A2-5F21-4146-B624-8187AC712F80}" destId="{31173E1F-1D3C-4C60-B67D-219156A4B52E}" srcOrd="0" destOrd="0" presId="urn:microsoft.com/office/officeart/2008/layout/VerticalCurvedList"/>
    <dgm:cxn modelId="{19F8AEC1-BB49-4726-87FB-DD8D4C7A83D1}" type="presOf" srcId="{A011EDCA-0135-460A-A172-C49EA4EAE47A}" destId="{1B5027D7-C274-467B-AE99-AEB531D696E2}" srcOrd="0" destOrd="0" presId="urn:microsoft.com/office/officeart/2008/layout/VerticalCurvedList"/>
    <dgm:cxn modelId="{C92544C9-2EF1-418F-B2CA-56BAABDC2DB6}" type="presOf" srcId="{671F7E5D-64F8-4120-A46E-470E58CC00C8}" destId="{ECD34DDB-2394-4017-92E5-D24A3D4F3DE7}" srcOrd="0" destOrd="0" presId="urn:microsoft.com/office/officeart/2008/layout/VerticalCurvedList"/>
    <dgm:cxn modelId="{D2E8B7DA-C1DD-487D-A886-EDA1BF4CC29E}" srcId="{372087A2-5F21-4146-B624-8187AC712F80}" destId="{AB350F48-CD62-49D6-9C19-A3F7AC941A29}" srcOrd="2" destOrd="0" parTransId="{00FA06B2-AB38-4DC4-B5A9-630FEA26E5DF}" sibTransId="{921C40ED-5213-41FF-BA9D-5A3C0473EDD7}"/>
    <dgm:cxn modelId="{63E125F0-0872-452A-B433-C7BC5C3B982A}" type="presOf" srcId="{DB13B0F5-88FD-4567-A532-BADF00178353}" destId="{D7B84928-9214-4B10-8D18-EAB4F52ABB3F}" srcOrd="0" destOrd="0" presId="urn:microsoft.com/office/officeart/2008/layout/VerticalCurvedList"/>
    <dgm:cxn modelId="{70110B4E-50D1-4F86-839A-EA23DADFC73B}" type="presParOf" srcId="{31173E1F-1D3C-4C60-B67D-219156A4B52E}" destId="{BB53DBF0-27C0-4C37-ADE9-DB68AECCA9EF}" srcOrd="0" destOrd="0" presId="urn:microsoft.com/office/officeart/2008/layout/VerticalCurvedList"/>
    <dgm:cxn modelId="{9FA2DBAA-E090-4DD4-80AE-4F9D0957FFB0}" type="presParOf" srcId="{BB53DBF0-27C0-4C37-ADE9-DB68AECCA9EF}" destId="{769BE39D-2C59-4C81-9C20-25DE57492B89}" srcOrd="0" destOrd="0" presId="urn:microsoft.com/office/officeart/2008/layout/VerticalCurvedList"/>
    <dgm:cxn modelId="{3169B977-3F4C-4C61-B29A-0A733DDE871D}" type="presParOf" srcId="{769BE39D-2C59-4C81-9C20-25DE57492B89}" destId="{DBE72724-E308-4EA4-B9EC-7E57E224B3A9}" srcOrd="0" destOrd="0" presId="urn:microsoft.com/office/officeart/2008/layout/VerticalCurvedList"/>
    <dgm:cxn modelId="{92BC11B9-C83C-43F2-A8C4-ACB087F72F83}" type="presParOf" srcId="{769BE39D-2C59-4C81-9C20-25DE57492B89}" destId="{1B5027D7-C274-467B-AE99-AEB531D696E2}" srcOrd="1" destOrd="0" presId="urn:microsoft.com/office/officeart/2008/layout/VerticalCurvedList"/>
    <dgm:cxn modelId="{003F2DFA-94A9-46AF-A482-C49631FDD20B}" type="presParOf" srcId="{769BE39D-2C59-4C81-9C20-25DE57492B89}" destId="{35C48311-7A59-46C4-BB23-FF2190BD2133}" srcOrd="2" destOrd="0" presId="urn:microsoft.com/office/officeart/2008/layout/VerticalCurvedList"/>
    <dgm:cxn modelId="{2A39BDEC-F9DA-4319-9F2F-2F472F47714E}" type="presParOf" srcId="{769BE39D-2C59-4C81-9C20-25DE57492B89}" destId="{69D37330-B7C1-4EDE-B414-9D2CBCE4C3A4}" srcOrd="3" destOrd="0" presId="urn:microsoft.com/office/officeart/2008/layout/VerticalCurvedList"/>
    <dgm:cxn modelId="{9C60148E-D8A7-4BA8-8A10-085C2216A9C7}" type="presParOf" srcId="{BB53DBF0-27C0-4C37-ADE9-DB68AECCA9EF}" destId="{D7B84928-9214-4B10-8D18-EAB4F52ABB3F}" srcOrd="1" destOrd="0" presId="urn:microsoft.com/office/officeart/2008/layout/VerticalCurvedList"/>
    <dgm:cxn modelId="{165229CD-58E5-4AFE-B25D-4D5C1A4C6381}" type="presParOf" srcId="{BB53DBF0-27C0-4C37-ADE9-DB68AECCA9EF}" destId="{202380D4-4D5D-4160-BE3E-32F8DEECFB13}" srcOrd="2" destOrd="0" presId="urn:microsoft.com/office/officeart/2008/layout/VerticalCurvedList"/>
    <dgm:cxn modelId="{7169D712-471C-4A0E-991C-982C518FCBBE}" type="presParOf" srcId="{202380D4-4D5D-4160-BE3E-32F8DEECFB13}" destId="{6585D590-EEEC-4E18-A883-5618E0F7F00B}" srcOrd="0" destOrd="0" presId="urn:microsoft.com/office/officeart/2008/layout/VerticalCurvedList"/>
    <dgm:cxn modelId="{A24CD909-0485-4353-943D-0BD03030E223}" type="presParOf" srcId="{BB53DBF0-27C0-4C37-ADE9-DB68AECCA9EF}" destId="{ECD34DDB-2394-4017-92E5-D24A3D4F3DE7}" srcOrd="3" destOrd="0" presId="urn:microsoft.com/office/officeart/2008/layout/VerticalCurvedList"/>
    <dgm:cxn modelId="{3F6196B2-CA43-493D-9319-A3E672EE28F2}" type="presParOf" srcId="{BB53DBF0-27C0-4C37-ADE9-DB68AECCA9EF}" destId="{9A313967-C045-498A-8C82-5A134295026B}" srcOrd="4" destOrd="0" presId="urn:microsoft.com/office/officeart/2008/layout/VerticalCurvedList"/>
    <dgm:cxn modelId="{82A74E70-EA7B-4122-98E0-DDDB6E94FB91}" type="presParOf" srcId="{9A313967-C045-498A-8C82-5A134295026B}" destId="{A8D52077-E559-4694-9992-F203E59C2A3B}" srcOrd="0" destOrd="0" presId="urn:microsoft.com/office/officeart/2008/layout/VerticalCurvedList"/>
    <dgm:cxn modelId="{076B4436-E10F-4D1E-BACA-163F98F994F6}" type="presParOf" srcId="{BB53DBF0-27C0-4C37-ADE9-DB68AECCA9EF}" destId="{1954CC78-2236-47FC-8A82-819F88FB7C07}" srcOrd="5" destOrd="0" presId="urn:microsoft.com/office/officeart/2008/layout/VerticalCurvedList"/>
    <dgm:cxn modelId="{875BC072-1F70-41BF-A13A-5B76E966FC34}" type="presParOf" srcId="{BB53DBF0-27C0-4C37-ADE9-DB68AECCA9EF}" destId="{4A2CAFF6-44E2-4E5E-AE80-0E2538230EDB}" srcOrd="6" destOrd="0" presId="urn:microsoft.com/office/officeart/2008/layout/VerticalCurvedList"/>
    <dgm:cxn modelId="{5096DB21-7E76-4672-8F50-541EF1639668}" type="presParOf" srcId="{4A2CAFF6-44E2-4E5E-AE80-0E2538230EDB}" destId="{43FB4B35-0D97-4921-8CC8-C5A968896B4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087A2-5F21-4146-B624-8187AC712F80}"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DB13B0F5-88FD-4567-A532-BADF00178353}">
      <dgm:prSet phldrT="[Text]"/>
      <dgm:spPr/>
      <dgm:t>
        <a:bodyPr/>
        <a:lstStyle/>
        <a:p>
          <a:r>
            <a:rPr lang="en-US" dirty="0"/>
            <a:t>Always present a professional appearance</a:t>
          </a:r>
        </a:p>
      </dgm:t>
    </dgm:pt>
    <dgm:pt modelId="{0F206B59-841A-461F-85D8-CD99BA9D1791}" type="parTrans" cxnId="{19C7C974-DAF4-45BD-B641-A00540802592}">
      <dgm:prSet/>
      <dgm:spPr/>
      <dgm:t>
        <a:bodyPr/>
        <a:lstStyle/>
        <a:p>
          <a:endParaRPr lang="en-US"/>
        </a:p>
      </dgm:t>
    </dgm:pt>
    <dgm:pt modelId="{A011EDCA-0135-460A-A172-C49EA4EAE47A}" type="sibTrans" cxnId="{19C7C974-DAF4-45BD-B641-A00540802592}">
      <dgm:prSet/>
      <dgm:spPr/>
      <dgm:t>
        <a:bodyPr/>
        <a:lstStyle/>
        <a:p>
          <a:endParaRPr lang="en-US"/>
        </a:p>
      </dgm:t>
    </dgm:pt>
    <dgm:pt modelId="{671F7E5D-64F8-4120-A46E-470E58CC00C8}">
      <dgm:prSet phldrT="[Text]"/>
      <dgm:spPr/>
      <dgm:t>
        <a:bodyPr/>
        <a:lstStyle/>
        <a:p>
          <a:r>
            <a:rPr lang="en-US" dirty="0"/>
            <a:t>Be aware of and meet all deadlines</a:t>
          </a:r>
        </a:p>
      </dgm:t>
    </dgm:pt>
    <dgm:pt modelId="{5EDD6C6B-957A-4397-9B5A-2B6921DEC80F}" type="parTrans" cxnId="{9771CF69-0E21-4E19-B732-39182AC797E1}">
      <dgm:prSet/>
      <dgm:spPr/>
      <dgm:t>
        <a:bodyPr/>
        <a:lstStyle/>
        <a:p>
          <a:endParaRPr lang="en-US"/>
        </a:p>
      </dgm:t>
    </dgm:pt>
    <dgm:pt modelId="{9F4FD497-2908-48D9-AB24-75CBFA12AE15}" type="sibTrans" cxnId="{9771CF69-0E21-4E19-B732-39182AC797E1}">
      <dgm:prSet/>
      <dgm:spPr/>
      <dgm:t>
        <a:bodyPr/>
        <a:lstStyle/>
        <a:p>
          <a:endParaRPr lang="en-US"/>
        </a:p>
      </dgm:t>
    </dgm:pt>
    <dgm:pt modelId="{AB350F48-CD62-49D6-9C19-A3F7AC941A29}">
      <dgm:prSet phldrT="[Text]"/>
      <dgm:spPr/>
      <dgm:t>
        <a:bodyPr/>
        <a:lstStyle/>
        <a:p>
          <a:r>
            <a:rPr lang="en-US" dirty="0"/>
            <a:t>Be aware of and respectful of all cultural differences</a:t>
          </a:r>
        </a:p>
      </dgm:t>
    </dgm:pt>
    <dgm:pt modelId="{00FA06B2-AB38-4DC4-B5A9-630FEA26E5DF}" type="parTrans" cxnId="{D2E8B7DA-C1DD-487D-A886-EDA1BF4CC29E}">
      <dgm:prSet/>
      <dgm:spPr/>
      <dgm:t>
        <a:bodyPr/>
        <a:lstStyle/>
        <a:p>
          <a:endParaRPr lang="en-US"/>
        </a:p>
      </dgm:t>
    </dgm:pt>
    <dgm:pt modelId="{921C40ED-5213-41FF-BA9D-5A3C0473EDD7}" type="sibTrans" cxnId="{D2E8B7DA-C1DD-487D-A886-EDA1BF4CC29E}">
      <dgm:prSet/>
      <dgm:spPr/>
      <dgm:t>
        <a:bodyPr/>
        <a:lstStyle/>
        <a:p>
          <a:endParaRPr lang="en-US"/>
        </a:p>
      </dgm:t>
    </dgm:pt>
    <dgm:pt modelId="{31173E1F-1D3C-4C60-B67D-219156A4B52E}" type="pres">
      <dgm:prSet presAssocID="{372087A2-5F21-4146-B624-8187AC712F80}" presName="Name0" presStyleCnt="0">
        <dgm:presLayoutVars>
          <dgm:chMax val="7"/>
          <dgm:chPref val="7"/>
          <dgm:dir/>
        </dgm:presLayoutVars>
      </dgm:prSet>
      <dgm:spPr/>
    </dgm:pt>
    <dgm:pt modelId="{BB53DBF0-27C0-4C37-ADE9-DB68AECCA9EF}" type="pres">
      <dgm:prSet presAssocID="{372087A2-5F21-4146-B624-8187AC712F80}" presName="Name1" presStyleCnt="0"/>
      <dgm:spPr/>
    </dgm:pt>
    <dgm:pt modelId="{769BE39D-2C59-4C81-9C20-25DE57492B89}" type="pres">
      <dgm:prSet presAssocID="{372087A2-5F21-4146-B624-8187AC712F80}" presName="cycle" presStyleCnt="0"/>
      <dgm:spPr/>
    </dgm:pt>
    <dgm:pt modelId="{DBE72724-E308-4EA4-B9EC-7E57E224B3A9}" type="pres">
      <dgm:prSet presAssocID="{372087A2-5F21-4146-B624-8187AC712F80}" presName="srcNode" presStyleLbl="node1" presStyleIdx="0" presStyleCnt="3"/>
      <dgm:spPr/>
    </dgm:pt>
    <dgm:pt modelId="{1B5027D7-C274-467B-AE99-AEB531D696E2}" type="pres">
      <dgm:prSet presAssocID="{372087A2-5F21-4146-B624-8187AC712F80}" presName="conn" presStyleLbl="parChTrans1D2" presStyleIdx="0" presStyleCnt="1"/>
      <dgm:spPr/>
    </dgm:pt>
    <dgm:pt modelId="{35C48311-7A59-46C4-BB23-FF2190BD2133}" type="pres">
      <dgm:prSet presAssocID="{372087A2-5F21-4146-B624-8187AC712F80}" presName="extraNode" presStyleLbl="node1" presStyleIdx="0" presStyleCnt="3"/>
      <dgm:spPr/>
    </dgm:pt>
    <dgm:pt modelId="{69D37330-B7C1-4EDE-B414-9D2CBCE4C3A4}" type="pres">
      <dgm:prSet presAssocID="{372087A2-5F21-4146-B624-8187AC712F80}" presName="dstNode" presStyleLbl="node1" presStyleIdx="0" presStyleCnt="3"/>
      <dgm:spPr/>
    </dgm:pt>
    <dgm:pt modelId="{D7B84928-9214-4B10-8D18-EAB4F52ABB3F}" type="pres">
      <dgm:prSet presAssocID="{DB13B0F5-88FD-4567-A532-BADF00178353}" presName="text_1" presStyleLbl="node1" presStyleIdx="0" presStyleCnt="3">
        <dgm:presLayoutVars>
          <dgm:bulletEnabled val="1"/>
        </dgm:presLayoutVars>
      </dgm:prSet>
      <dgm:spPr/>
    </dgm:pt>
    <dgm:pt modelId="{202380D4-4D5D-4160-BE3E-32F8DEECFB13}" type="pres">
      <dgm:prSet presAssocID="{DB13B0F5-88FD-4567-A532-BADF00178353}" presName="accent_1" presStyleCnt="0"/>
      <dgm:spPr/>
    </dgm:pt>
    <dgm:pt modelId="{6585D590-EEEC-4E18-A883-5618E0F7F00B}" type="pres">
      <dgm:prSet presAssocID="{DB13B0F5-88FD-4567-A532-BADF00178353}" presName="accentRepeatNode" presStyleLbl="solidFgAcc1" presStyleIdx="0" presStyleCnt="3"/>
      <dgm:spPr/>
    </dgm:pt>
    <dgm:pt modelId="{ECD34DDB-2394-4017-92E5-D24A3D4F3DE7}" type="pres">
      <dgm:prSet presAssocID="{671F7E5D-64F8-4120-A46E-470E58CC00C8}" presName="text_2" presStyleLbl="node1" presStyleIdx="1" presStyleCnt="3">
        <dgm:presLayoutVars>
          <dgm:bulletEnabled val="1"/>
        </dgm:presLayoutVars>
      </dgm:prSet>
      <dgm:spPr/>
    </dgm:pt>
    <dgm:pt modelId="{9A313967-C045-498A-8C82-5A134295026B}" type="pres">
      <dgm:prSet presAssocID="{671F7E5D-64F8-4120-A46E-470E58CC00C8}" presName="accent_2" presStyleCnt="0"/>
      <dgm:spPr/>
    </dgm:pt>
    <dgm:pt modelId="{A8D52077-E559-4694-9992-F203E59C2A3B}" type="pres">
      <dgm:prSet presAssocID="{671F7E5D-64F8-4120-A46E-470E58CC00C8}" presName="accentRepeatNode" presStyleLbl="solidFgAcc1" presStyleIdx="1" presStyleCnt="3"/>
      <dgm:spPr/>
    </dgm:pt>
    <dgm:pt modelId="{1954CC78-2236-47FC-8A82-819F88FB7C07}" type="pres">
      <dgm:prSet presAssocID="{AB350F48-CD62-49D6-9C19-A3F7AC941A29}" presName="text_3" presStyleLbl="node1" presStyleIdx="2" presStyleCnt="3">
        <dgm:presLayoutVars>
          <dgm:bulletEnabled val="1"/>
        </dgm:presLayoutVars>
      </dgm:prSet>
      <dgm:spPr/>
    </dgm:pt>
    <dgm:pt modelId="{4A2CAFF6-44E2-4E5E-AE80-0E2538230EDB}" type="pres">
      <dgm:prSet presAssocID="{AB350F48-CD62-49D6-9C19-A3F7AC941A29}" presName="accent_3" presStyleCnt="0"/>
      <dgm:spPr/>
    </dgm:pt>
    <dgm:pt modelId="{43FB4B35-0D97-4921-8CC8-C5A968896B49}" type="pres">
      <dgm:prSet presAssocID="{AB350F48-CD62-49D6-9C19-A3F7AC941A29}" presName="accentRepeatNode" presStyleLbl="solidFgAcc1" presStyleIdx="2" presStyleCnt="3"/>
      <dgm:spPr/>
    </dgm:pt>
  </dgm:ptLst>
  <dgm:cxnLst>
    <dgm:cxn modelId="{F2023745-7385-461A-B898-366A8CC9E1A9}" type="presOf" srcId="{AB350F48-CD62-49D6-9C19-A3F7AC941A29}" destId="{1954CC78-2236-47FC-8A82-819F88FB7C07}" srcOrd="0" destOrd="0" presId="urn:microsoft.com/office/officeart/2008/layout/VerticalCurvedList"/>
    <dgm:cxn modelId="{9771CF69-0E21-4E19-B732-39182AC797E1}" srcId="{372087A2-5F21-4146-B624-8187AC712F80}" destId="{671F7E5D-64F8-4120-A46E-470E58CC00C8}" srcOrd="1" destOrd="0" parTransId="{5EDD6C6B-957A-4397-9B5A-2B6921DEC80F}" sibTransId="{9F4FD497-2908-48D9-AB24-75CBFA12AE15}"/>
    <dgm:cxn modelId="{19C7C974-DAF4-45BD-B641-A00540802592}" srcId="{372087A2-5F21-4146-B624-8187AC712F80}" destId="{DB13B0F5-88FD-4567-A532-BADF00178353}" srcOrd="0" destOrd="0" parTransId="{0F206B59-841A-461F-85D8-CD99BA9D1791}" sibTransId="{A011EDCA-0135-460A-A172-C49EA4EAE47A}"/>
    <dgm:cxn modelId="{DB5EDCB6-E053-4385-81C5-F67AD6CB7AA4}" type="presOf" srcId="{372087A2-5F21-4146-B624-8187AC712F80}" destId="{31173E1F-1D3C-4C60-B67D-219156A4B52E}" srcOrd="0" destOrd="0" presId="urn:microsoft.com/office/officeart/2008/layout/VerticalCurvedList"/>
    <dgm:cxn modelId="{19F8AEC1-BB49-4726-87FB-DD8D4C7A83D1}" type="presOf" srcId="{A011EDCA-0135-460A-A172-C49EA4EAE47A}" destId="{1B5027D7-C274-467B-AE99-AEB531D696E2}" srcOrd="0" destOrd="0" presId="urn:microsoft.com/office/officeart/2008/layout/VerticalCurvedList"/>
    <dgm:cxn modelId="{C92544C9-2EF1-418F-B2CA-56BAABDC2DB6}" type="presOf" srcId="{671F7E5D-64F8-4120-A46E-470E58CC00C8}" destId="{ECD34DDB-2394-4017-92E5-D24A3D4F3DE7}" srcOrd="0" destOrd="0" presId="urn:microsoft.com/office/officeart/2008/layout/VerticalCurvedList"/>
    <dgm:cxn modelId="{D2E8B7DA-C1DD-487D-A886-EDA1BF4CC29E}" srcId="{372087A2-5F21-4146-B624-8187AC712F80}" destId="{AB350F48-CD62-49D6-9C19-A3F7AC941A29}" srcOrd="2" destOrd="0" parTransId="{00FA06B2-AB38-4DC4-B5A9-630FEA26E5DF}" sibTransId="{921C40ED-5213-41FF-BA9D-5A3C0473EDD7}"/>
    <dgm:cxn modelId="{63E125F0-0872-452A-B433-C7BC5C3B982A}" type="presOf" srcId="{DB13B0F5-88FD-4567-A532-BADF00178353}" destId="{D7B84928-9214-4B10-8D18-EAB4F52ABB3F}" srcOrd="0" destOrd="0" presId="urn:microsoft.com/office/officeart/2008/layout/VerticalCurvedList"/>
    <dgm:cxn modelId="{70110B4E-50D1-4F86-839A-EA23DADFC73B}" type="presParOf" srcId="{31173E1F-1D3C-4C60-B67D-219156A4B52E}" destId="{BB53DBF0-27C0-4C37-ADE9-DB68AECCA9EF}" srcOrd="0" destOrd="0" presId="urn:microsoft.com/office/officeart/2008/layout/VerticalCurvedList"/>
    <dgm:cxn modelId="{9FA2DBAA-E090-4DD4-80AE-4F9D0957FFB0}" type="presParOf" srcId="{BB53DBF0-27C0-4C37-ADE9-DB68AECCA9EF}" destId="{769BE39D-2C59-4C81-9C20-25DE57492B89}" srcOrd="0" destOrd="0" presId="urn:microsoft.com/office/officeart/2008/layout/VerticalCurvedList"/>
    <dgm:cxn modelId="{3169B977-3F4C-4C61-B29A-0A733DDE871D}" type="presParOf" srcId="{769BE39D-2C59-4C81-9C20-25DE57492B89}" destId="{DBE72724-E308-4EA4-B9EC-7E57E224B3A9}" srcOrd="0" destOrd="0" presId="urn:microsoft.com/office/officeart/2008/layout/VerticalCurvedList"/>
    <dgm:cxn modelId="{92BC11B9-C83C-43F2-A8C4-ACB087F72F83}" type="presParOf" srcId="{769BE39D-2C59-4C81-9C20-25DE57492B89}" destId="{1B5027D7-C274-467B-AE99-AEB531D696E2}" srcOrd="1" destOrd="0" presId="urn:microsoft.com/office/officeart/2008/layout/VerticalCurvedList"/>
    <dgm:cxn modelId="{003F2DFA-94A9-46AF-A482-C49631FDD20B}" type="presParOf" srcId="{769BE39D-2C59-4C81-9C20-25DE57492B89}" destId="{35C48311-7A59-46C4-BB23-FF2190BD2133}" srcOrd="2" destOrd="0" presId="urn:microsoft.com/office/officeart/2008/layout/VerticalCurvedList"/>
    <dgm:cxn modelId="{2A39BDEC-F9DA-4319-9F2F-2F472F47714E}" type="presParOf" srcId="{769BE39D-2C59-4C81-9C20-25DE57492B89}" destId="{69D37330-B7C1-4EDE-B414-9D2CBCE4C3A4}" srcOrd="3" destOrd="0" presId="urn:microsoft.com/office/officeart/2008/layout/VerticalCurvedList"/>
    <dgm:cxn modelId="{9C60148E-D8A7-4BA8-8A10-085C2216A9C7}" type="presParOf" srcId="{BB53DBF0-27C0-4C37-ADE9-DB68AECCA9EF}" destId="{D7B84928-9214-4B10-8D18-EAB4F52ABB3F}" srcOrd="1" destOrd="0" presId="urn:microsoft.com/office/officeart/2008/layout/VerticalCurvedList"/>
    <dgm:cxn modelId="{165229CD-58E5-4AFE-B25D-4D5C1A4C6381}" type="presParOf" srcId="{BB53DBF0-27C0-4C37-ADE9-DB68AECCA9EF}" destId="{202380D4-4D5D-4160-BE3E-32F8DEECFB13}" srcOrd="2" destOrd="0" presId="urn:microsoft.com/office/officeart/2008/layout/VerticalCurvedList"/>
    <dgm:cxn modelId="{7169D712-471C-4A0E-991C-982C518FCBBE}" type="presParOf" srcId="{202380D4-4D5D-4160-BE3E-32F8DEECFB13}" destId="{6585D590-EEEC-4E18-A883-5618E0F7F00B}" srcOrd="0" destOrd="0" presId="urn:microsoft.com/office/officeart/2008/layout/VerticalCurvedList"/>
    <dgm:cxn modelId="{A24CD909-0485-4353-943D-0BD03030E223}" type="presParOf" srcId="{BB53DBF0-27C0-4C37-ADE9-DB68AECCA9EF}" destId="{ECD34DDB-2394-4017-92E5-D24A3D4F3DE7}" srcOrd="3" destOrd="0" presId="urn:microsoft.com/office/officeart/2008/layout/VerticalCurvedList"/>
    <dgm:cxn modelId="{3F6196B2-CA43-493D-9319-A3E672EE28F2}" type="presParOf" srcId="{BB53DBF0-27C0-4C37-ADE9-DB68AECCA9EF}" destId="{9A313967-C045-498A-8C82-5A134295026B}" srcOrd="4" destOrd="0" presId="urn:microsoft.com/office/officeart/2008/layout/VerticalCurvedList"/>
    <dgm:cxn modelId="{82A74E70-EA7B-4122-98E0-DDDB6E94FB91}" type="presParOf" srcId="{9A313967-C045-498A-8C82-5A134295026B}" destId="{A8D52077-E559-4694-9992-F203E59C2A3B}" srcOrd="0" destOrd="0" presId="urn:microsoft.com/office/officeart/2008/layout/VerticalCurvedList"/>
    <dgm:cxn modelId="{076B4436-E10F-4D1E-BACA-163F98F994F6}" type="presParOf" srcId="{BB53DBF0-27C0-4C37-ADE9-DB68AECCA9EF}" destId="{1954CC78-2236-47FC-8A82-819F88FB7C07}" srcOrd="5" destOrd="0" presId="urn:microsoft.com/office/officeart/2008/layout/VerticalCurvedList"/>
    <dgm:cxn modelId="{875BC072-1F70-41BF-A13A-5B76E966FC34}" type="presParOf" srcId="{BB53DBF0-27C0-4C37-ADE9-DB68AECCA9EF}" destId="{4A2CAFF6-44E2-4E5E-AE80-0E2538230EDB}" srcOrd="6" destOrd="0" presId="urn:microsoft.com/office/officeart/2008/layout/VerticalCurvedList"/>
    <dgm:cxn modelId="{5096DB21-7E76-4672-8F50-541EF1639668}" type="presParOf" srcId="{4A2CAFF6-44E2-4E5E-AE80-0E2538230EDB}" destId="{43FB4B35-0D97-4921-8CC8-C5A968896B49}"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027D7-C274-467B-AE99-AEB531D696E2}">
      <dsp:nvSpPr>
        <dsp:cNvPr id="0" name=""/>
        <dsp:cNvSpPr/>
      </dsp:nvSpPr>
      <dsp:spPr>
        <a:xfrm>
          <a:off x="-3559800" y="-547131"/>
          <a:ext cx="4243862" cy="4243862"/>
        </a:xfrm>
        <a:prstGeom prst="blockArc">
          <a:avLst>
            <a:gd name="adj1" fmla="val 18900000"/>
            <a:gd name="adj2" fmla="val 2700000"/>
            <a:gd name="adj3" fmla="val 509"/>
          </a:avLst>
        </a:pr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B84928-9214-4B10-8D18-EAB4F52ABB3F}">
      <dsp:nvSpPr>
        <dsp:cNvPr id="0" name=""/>
        <dsp:cNvSpPr/>
      </dsp:nvSpPr>
      <dsp:spPr>
        <a:xfrm>
          <a:off x="439884" y="314960"/>
          <a:ext cx="3710371" cy="6299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Follow the “Golden Rule”</a:t>
          </a:r>
        </a:p>
      </dsp:txBody>
      <dsp:txXfrm>
        <a:off x="439884" y="314960"/>
        <a:ext cx="3710371" cy="629920"/>
      </dsp:txXfrm>
    </dsp:sp>
    <dsp:sp modelId="{6585D590-EEEC-4E18-A883-5618E0F7F00B}">
      <dsp:nvSpPr>
        <dsp:cNvPr id="0" name=""/>
        <dsp:cNvSpPr/>
      </dsp:nvSpPr>
      <dsp:spPr>
        <a:xfrm>
          <a:off x="46184" y="236220"/>
          <a:ext cx="787400" cy="78740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D34DDB-2394-4017-92E5-D24A3D4F3DE7}">
      <dsp:nvSpPr>
        <dsp:cNvPr id="0" name=""/>
        <dsp:cNvSpPr/>
      </dsp:nvSpPr>
      <dsp:spPr>
        <a:xfrm>
          <a:off x="668860" y="1259840"/>
          <a:ext cx="3481395" cy="629920"/>
        </a:xfrm>
        <a:prstGeom prst="rect">
          <a:avLst/>
        </a:prstGeom>
        <a:solidFill>
          <a:schemeClr val="accent2">
            <a:hueOff val="-6357016"/>
            <a:satOff val="5993"/>
            <a:lumOff val="-1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Show courtesy and respect to everyone</a:t>
          </a:r>
        </a:p>
      </dsp:txBody>
      <dsp:txXfrm>
        <a:off x="668860" y="1259840"/>
        <a:ext cx="3481395" cy="629920"/>
      </dsp:txXfrm>
    </dsp:sp>
    <dsp:sp modelId="{A8D52077-E559-4694-9992-F203E59C2A3B}">
      <dsp:nvSpPr>
        <dsp:cNvPr id="0" name=""/>
        <dsp:cNvSpPr/>
      </dsp:nvSpPr>
      <dsp:spPr>
        <a:xfrm>
          <a:off x="275160" y="1181100"/>
          <a:ext cx="787400" cy="787400"/>
        </a:xfrm>
        <a:prstGeom prst="ellipse">
          <a:avLst/>
        </a:prstGeom>
        <a:solidFill>
          <a:schemeClr val="lt1">
            <a:hueOff val="0"/>
            <a:satOff val="0"/>
            <a:lumOff val="0"/>
            <a:alphaOff val="0"/>
          </a:schemeClr>
        </a:solidFill>
        <a:ln w="12700" cap="flat" cmpd="sng" algn="ctr">
          <a:solidFill>
            <a:schemeClr val="accent2">
              <a:hueOff val="-6357016"/>
              <a:satOff val="5993"/>
              <a:lumOff val="-196"/>
              <a:alphaOff val="0"/>
            </a:schemeClr>
          </a:solidFill>
          <a:prstDash val="solid"/>
        </a:ln>
        <a:effectLst/>
      </dsp:spPr>
      <dsp:style>
        <a:lnRef idx="2">
          <a:scrgbClr r="0" g="0" b="0"/>
        </a:lnRef>
        <a:fillRef idx="1">
          <a:scrgbClr r="0" g="0" b="0"/>
        </a:fillRef>
        <a:effectRef idx="0">
          <a:scrgbClr r="0" g="0" b="0"/>
        </a:effectRef>
        <a:fontRef idx="minor"/>
      </dsp:style>
    </dsp:sp>
    <dsp:sp modelId="{1954CC78-2236-47FC-8A82-819F88FB7C07}">
      <dsp:nvSpPr>
        <dsp:cNvPr id="0" name=""/>
        <dsp:cNvSpPr/>
      </dsp:nvSpPr>
      <dsp:spPr>
        <a:xfrm>
          <a:off x="439884" y="2204720"/>
          <a:ext cx="3710371" cy="629920"/>
        </a:xfrm>
        <a:prstGeom prst="rect">
          <a:avLst/>
        </a:prstGeom>
        <a:solidFill>
          <a:schemeClr val="accent2">
            <a:hueOff val="-12714033"/>
            <a:satOff val="11986"/>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Communicate with all parties in a timely fashion</a:t>
          </a:r>
        </a:p>
      </dsp:txBody>
      <dsp:txXfrm>
        <a:off x="439884" y="2204720"/>
        <a:ext cx="3710371" cy="629920"/>
      </dsp:txXfrm>
    </dsp:sp>
    <dsp:sp modelId="{43FB4B35-0D97-4921-8CC8-C5A968896B49}">
      <dsp:nvSpPr>
        <dsp:cNvPr id="0" name=""/>
        <dsp:cNvSpPr/>
      </dsp:nvSpPr>
      <dsp:spPr>
        <a:xfrm>
          <a:off x="46184" y="2125980"/>
          <a:ext cx="787400" cy="787400"/>
        </a:xfrm>
        <a:prstGeom prst="ellipse">
          <a:avLst/>
        </a:prstGeom>
        <a:solidFill>
          <a:schemeClr val="lt1">
            <a:hueOff val="0"/>
            <a:satOff val="0"/>
            <a:lumOff val="0"/>
            <a:alphaOff val="0"/>
          </a:schemeClr>
        </a:solidFill>
        <a:ln w="12700" cap="flat" cmpd="sng" algn="ctr">
          <a:solidFill>
            <a:schemeClr val="accent2">
              <a:hueOff val="-12714033"/>
              <a:satOff val="11986"/>
              <a:lumOff val="-39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027D7-C274-467B-AE99-AEB531D696E2}">
      <dsp:nvSpPr>
        <dsp:cNvPr id="0" name=""/>
        <dsp:cNvSpPr/>
      </dsp:nvSpPr>
      <dsp:spPr>
        <a:xfrm>
          <a:off x="-3559800" y="-547131"/>
          <a:ext cx="4243862" cy="4243862"/>
        </a:xfrm>
        <a:prstGeom prst="blockArc">
          <a:avLst>
            <a:gd name="adj1" fmla="val 18900000"/>
            <a:gd name="adj2" fmla="val 2700000"/>
            <a:gd name="adj3" fmla="val 509"/>
          </a:avLst>
        </a:pr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B84928-9214-4B10-8D18-EAB4F52ABB3F}">
      <dsp:nvSpPr>
        <dsp:cNvPr id="0" name=""/>
        <dsp:cNvSpPr/>
      </dsp:nvSpPr>
      <dsp:spPr>
        <a:xfrm>
          <a:off x="439884" y="314960"/>
          <a:ext cx="3386521" cy="6299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Always present a professional appearance</a:t>
          </a:r>
        </a:p>
      </dsp:txBody>
      <dsp:txXfrm>
        <a:off x="439884" y="314960"/>
        <a:ext cx="3386521" cy="629920"/>
      </dsp:txXfrm>
    </dsp:sp>
    <dsp:sp modelId="{6585D590-EEEC-4E18-A883-5618E0F7F00B}">
      <dsp:nvSpPr>
        <dsp:cNvPr id="0" name=""/>
        <dsp:cNvSpPr/>
      </dsp:nvSpPr>
      <dsp:spPr>
        <a:xfrm>
          <a:off x="46184" y="236220"/>
          <a:ext cx="787400" cy="78740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D34DDB-2394-4017-92E5-D24A3D4F3DE7}">
      <dsp:nvSpPr>
        <dsp:cNvPr id="0" name=""/>
        <dsp:cNvSpPr/>
      </dsp:nvSpPr>
      <dsp:spPr>
        <a:xfrm>
          <a:off x="668860" y="1259840"/>
          <a:ext cx="3157545" cy="629920"/>
        </a:xfrm>
        <a:prstGeom prst="rect">
          <a:avLst/>
        </a:prstGeom>
        <a:solidFill>
          <a:schemeClr val="accent2">
            <a:hueOff val="-6357016"/>
            <a:satOff val="5993"/>
            <a:lumOff val="-1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Be aware of and meet all deadlines</a:t>
          </a:r>
        </a:p>
      </dsp:txBody>
      <dsp:txXfrm>
        <a:off x="668860" y="1259840"/>
        <a:ext cx="3157545" cy="629920"/>
      </dsp:txXfrm>
    </dsp:sp>
    <dsp:sp modelId="{A8D52077-E559-4694-9992-F203E59C2A3B}">
      <dsp:nvSpPr>
        <dsp:cNvPr id="0" name=""/>
        <dsp:cNvSpPr/>
      </dsp:nvSpPr>
      <dsp:spPr>
        <a:xfrm>
          <a:off x="275160" y="1181100"/>
          <a:ext cx="787400" cy="787400"/>
        </a:xfrm>
        <a:prstGeom prst="ellipse">
          <a:avLst/>
        </a:prstGeom>
        <a:solidFill>
          <a:schemeClr val="lt1">
            <a:hueOff val="0"/>
            <a:satOff val="0"/>
            <a:lumOff val="0"/>
            <a:alphaOff val="0"/>
          </a:schemeClr>
        </a:solidFill>
        <a:ln w="12700" cap="flat" cmpd="sng" algn="ctr">
          <a:solidFill>
            <a:schemeClr val="accent2">
              <a:hueOff val="-6357016"/>
              <a:satOff val="5993"/>
              <a:lumOff val="-196"/>
              <a:alphaOff val="0"/>
            </a:schemeClr>
          </a:solidFill>
          <a:prstDash val="solid"/>
        </a:ln>
        <a:effectLst/>
      </dsp:spPr>
      <dsp:style>
        <a:lnRef idx="2">
          <a:scrgbClr r="0" g="0" b="0"/>
        </a:lnRef>
        <a:fillRef idx="1">
          <a:scrgbClr r="0" g="0" b="0"/>
        </a:fillRef>
        <a:effectRef idx="0">
          <a:scrgbClr r="0" g="0" b="0"/>
        </a:effectRef>
        <a:fontRef idx="minor"/>
      </dsp:style>
    </dsp:sp>
    <dsp:sp modelId="{1954CC78-2236-47FC-8A82-819F88FB7C07}">
      <dsp:nvSpPr>
        <dsp:cNvPr id="0" name=""/>
        <dsp:cNvSpPr/>
      </dsp:nvSpPr>
      <dsp:spPr>
        <a:xfrm>
          <a:off x="439884" y="2204720"/>
          <a:ext cx="3386521" cy="629920"/>
        </a:xfrm>
        <a:prstGeom prst="rect">
          <a:avLst/>
        </a:prstGeom>
        <a:solidFill>
          <a:schemeClr val="accent2">
            <a:hueOff val="-12714033"/>
            <a:satOff val="11986"/>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Be aware of and respectful of all cultural differences</a:t>
          </a:r>
        </a:p>
      </dsp:txBody>
      <dsp:txXfrm>
        <a:off x="439884" y="2204720"/>
        <a:ext cx="3386521" cy="629920"/>
      </dsp:txXfrm>
    </dsp:sp>
    <dsp:sp modelId="{43FB4B35-0D97-4921-8CC8-C5A968896B49}">
      <dsp:nvSpPr>
        <dsp:cNvPr id="0" name=""/>
        <dsp:cNvSpPr/>
      </dsp:nvSpPr>
      <dsp:spPr>
        <a:xfrm>
          <a:off x="46184" y="2125980"/>
          <a:ext cx="787400" cy="787400"/>
        </a:xfrm>
        <a:prstGeom prst="ellipse">
          <a:avLst/>
        </a:prstGeom>
        <a:solidFill>
          <a:schemeClr val="lt1">
            <a:hueOff val="0"/>
            <a:satOff val="0"/>
            <a:lumOff val="0"/>
            <a:alphaOff val="0"/>
          </a:schemeClr>
        </a:solidFill>
        <a:ln w="12700" cap="flat" cmpd="sng" algn="ctr">
          <a:solidFill>
            <a:schemeClr val="accent2">
              <a:hueOff val="-12714033"/>
              <a:satOff val="11986"/>
              <a:lumOff val="-39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090794-6BC2-4F24-BA6E-3611D9799407}" type="datetimeFigureOut">
              <a:rPr lang="hu-HU" smtClean="0"/>
              <a:t>2024. 11. 01.</a:t>
            </a:fld>
            <a:endParaRPr lang="hu-H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hu-HU"/>
              <a:t>http://slideist.com/index_.html</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5897FE-58C4-4877-8289-3D632D009292}" type="slidenum">
              <a:rPr lang="hu-HU" smtClean="0"/>
              <a:t>‹#›</a:t>
            </a:fld>
            <a:endParaRPr lang="hu-HU"/>
          </a:p>
        </p:txBody>
      </p:sp>
    </p:spTree>
    <p:custDataLst>
      <p:tags r:id="rId2"/>
    </p:custDataLst>
    <p:extLst>
      <p:ext uri="{BB962C8B-B14F-4D97-AF65-F5344CB8AC3E}">
        <p14:creationId xmlns:p14="http://schemas.microsoft.com/office/powerpoint/2010/main" val="97245399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The Code of Ethics: </a:t>
            </a:r>
            <a:br>
              <a:rPr lang="en-US" dirty="0"/>
            </a:br>
            <a:r>
              <a:rPr lang="en-US" dirty="0"/>
              <a:t>Our Promise of Professionalism</a:t>
            </a:r>
            <a:endParaRPr lang="hu-H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04892-B9D8-4EC3-BC48-8EC8F7C3A0AF}" type="slidenum">
              <a:rPr lang="hu-HU" smtClean="0"/>
              <a:t>‹#›</a:t>
            </a:fld>
            <a:endParaRPr lang="hu-HU"/>
          </a:p>
        </p:txBody>
      </p:sp>
    </p:spTree>
    <p:extLst>
      <p:ext uri="{BB962C8B-B14F-4D97-AF65-F5344CB8AC3E}">
        <p14:creationId xmlns:p14="http://schemas.microsoft.com/office/powerpoint/2010/main" val="4168089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28165" indent="-280064">
              <a:defRPr sz="2400">
                <a:solidFill>
                  <a:schemeClr val="tx1"/>
                </a:solidFill>
                <a:latin typeface="Arial" charset="0"/>
                <a:ea typeface="ＭＳ Ｐゴシック" charset="0"/>
              </a:defRPr>
            </a:lvl2pPr>
            <a:lvl3pPr marL="1120254" indent="-224051">
              <a:defRPr sz="2400">
                <a:solidFill>
                  <a:schemeClr val="tx1"/>
                </a:solidFill>
                <a:latin typeface="Arial" charset="0"/>
                <a:ea typeface="ＭＳ Ｐゴシック" charset="0"/>
              </a:defRPr>
            </a:lvl3pPr>
            <a:lvl4pPr marL="1568356" indent="-224051">
              <a:defRPr sz="2400">
                <a:solidFill>
                  <a:schemeClr val="tx1"/>
                </a:solidFill>
                <a:latin typeface="Arial" charset="0"/>
                <a:ea typeface="ＭＳ Ｐゴシック" charset="0"/>
              </a:defRPr>
            </a:lvl4pPr>
            <a:lvl5pPr marL="2016458" indent="-224051">
              <a:defRPr sz="2400">
                <a:solidFill>
                  <a:schemeClr val="tx1"/>
                </a:solidFill>
                <a:latin typeface="Arial" charset="0"/>
                <a:ea typeface="ＭＳ Ｐゴシック" charset="0"/>
              </a:defRPr>
            </a:lvl5pPr>
            <a:lvl6pPr marL="2464559" indent="-224051" eaLnBrk="0" fontAlgn="base" hangingPunct="0">
              <a:spcBef>
                <a:spcPct val="0"/>
              </a:spcBef>
              <a:spcAft>
                <a:spcPct val="0"/>
              </a:spcAft>
              <a:defRPr sz="2400">
                <a:solidFill>
                  <a:schemeClr val="tx1"/>
                </a:solidFill>
                <a:latin typeface="Arial" charset="0"/>
                <a:ea typeface="ＭＳ Ｐゴシック" charset="0"/>
              </a:defRPr>
            </a:lvl6pPr>
            <a:lvl7pPr marL="2912661" indent="-224051" eaLnBrk="0" fontAlgn="base" hangingPunct="0">
              <a:spcBef>
                <a:spcPct val="0"/>
              </a:spcBef>
              <a:spcAft>
                <a:spcPct val="0"/>
              </a:spcAft>
              <a:defRPr sz="2400">
                <a:solidFill>
                  <a:schemeClr val="tx1"/>
                </a:solidFill>
                <a:latin typeface="Arial" charset="0"/>
                <a:ea typeface="ＭＳ Ｐゴシック" charset="0"/>
              </a:defRPr>
            </a:lvl7pPr>
            <a:lvl8pPr marL="3360763" indent="-224051" eaLnBrk="0" fontAlgn="base" hangingPunct="0">
              <a:spcBef>
                <a:spcPct val="0"/>
              </a:spcBef>
              <a:spcAft>
                <a:spcPct val="0"/>
              </a:spcAft>
              <a:defRPr sz="2400">
                <a:solidFill>
                  <a:schemeClr val="tx1"/>
                </a:solidFill>
                <a:latin typeface="Arial" charset="0"/>
                <a:ea typeface="ＭＳ Ｐゴシック" charset="0"/>
              </a:defRPr>
            </a:lvl8pPr>
            <a:lvl9pPr marL="3808865" indent="-224051" eaLnBrk="0" fontAlgn="base" hangingPunct="0">
              <a:spcBef>
                <a:spcPct val="0"/>
              </a:spcBef>
              <a:spcAft>
                <a:spcPct val="0"/>
              </a:spcAft>
              <a:defRPr sz="2400">
                <a:solidFill>
                  <a:schemeClr val="tx1"/>
                </a:solidFill>
                <a:latin typeface="Arial" charset="0"/>
                <a:ea typeface="ＭＳ Ｐゴシック" charset="0"/>
              </a:defRPr>
            </a:lvl9pPr>
          </a:lstStyle>
          <a:p>
            <a:fld id="{9148D17C-7EBF-A54A-9075-84116FD0C852}" type="slidenum">
              <a:rPr lang="en-US" sz="1200"/>
              <a:pPr/>
              <a:t>1</a:t>
            </a:fld>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10</a:t>
            </a:fld>
            <a:endParaRPr lang="hu-HU"/>
          </a:p>
        </p:txBody>
      </p:sp>
    </p:spTree>
    <p:extLst>
      <p:ext uri="{BB962C8B-B14F-4D97-AF65-F5344CB8AC3E}">
        <p14:creationId xmlns:p14="http://schemas.microsoft.com/office/powerpoint/2010/main" val="187870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11</a:t>
            </a:fld>
            <a:endParaRPr lang="hu-HU"/>
          </a:p>
        </p:txBody>
      </p:sp>
    </p:spTree>
    <p:extLst>
      <p:ext uri="{BB962C8B-B14F-4D97-AF65-F5344CB8AC3E}">
        <p14:creationId xmlns:p14="http://schemas.microsoft.com/office/powerpoint/2010/main" val="3132254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12</a:t>
            </a:fld>
            <a:endParaRPr lang="hu-HU"/>
          </a:p>
        </p:txBody>
      </p:sp>
    </p:spTree>
    <p:extLst>
      <p:ext uri="{BB962C8B-B14F-4D97-AF65-F5344CB8AC3E}">
        <p14:creationId xmlns:p14="http://schemas.microsoft.com/office/powerpoint/2010/main" val="346556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13</a:t>
            </a:fld>
            <a:endParaRPr lang="hu-HU"/>
          </a:p>
        </p:txBody>
      </p:sp>
    </p:spTree>
    <p:extLst>
      <p:ext uri="{BB962C8B-B14F-4D97-AF65-F5344CB8AC3E}">
        <p14:creationId xmlns:p14="http://schemas.microsoft.com/office/powerpoint/2010/main" val="3714130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14</a:t>
            </a:fld>
            <a:endParaRPr lang="hu-HU"/>
          </a:p>
        </p:txBody>
      </p:sp>
    </p:spTree>
    <p:extLst>
      <p:ext uri="{BB962C8B-B14F-4D97-AF65-F5344CB8AC3E}">
        <p14:creationId xmlns:p14="http://schemas.microsoft.com/office/powerpoint/2010/main" val="46668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15</a:t>
            </a:fld>
            <a:endParaRPr lang="hu-HU"/>
          </a:p>
        </p:txBody>
      </p:sp>
    </p:spTree>
    <p:extLst>
      <p:ext uri="{BB962C8B-B14F-4D97-AF65-F5344CB8AC3E}">
        <p14:creationId xmlns:p14="http://schemas.microsoft.com/office/powerpoint/2010/main" val="1259962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16</a:t>
            </a:fld>
            <a:endParaRPr lang="hu-HU"/>
          </a:p>
        </p:txBody>
      </p:sp>
    </p:spTree>
    <p:extLst>
      <p:ext uri="{BB962C8B-B14F-4D97-AF65-F5344CB8AC3E}">
        <p14:creationId xmlns:p14="http://schemas.microsoft.com/office/powerpoint/2010/main" val="3292922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17</a:t>
            </a:fld>
            <a:endParaRPr lang="hu-HU"/>
          </a:p>
        </p:txBody>
      </p:sp>
    </p:spTree>
    <p:extLst>
      <p:ext uri="{BB962C8B-B14F-4D97-AF65-F5344CB8AC3E}">
        <p14:creationId xmlns:p14="http://schemas.microsoft.com/office/powerpoint/2010/main" val="4194481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18</a:t>
            </a:fld>
            <a:endParaRPr lang="hu-HU"/>
          </a:p>
        </p:txBody>
      </p:sp>
    </p:spTree>
    <p:extLst>
      <p:ext uri="{BB962C8B-B14F-4D97-AF65-F5344CB8AC3E}">
        <p14:creationId xmlns:p14="http://schemas.microsoft.com/office/powerpoint/2010/main" val="3191008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19</a:t>
            </a:fld>
            <a:endParaRPr lang="hu-HU"/>
          </a:p>
        </p:txBody>
      </p:sp>
    </p:spTree>
    <p:extLst>
      <p:ext uri="{BB962C8B-B14F-4D97-AF65-F5344CB8AC3E}">
        <p14:creationId xmlns:p14="http://schemas.microsoft.com/office/powerpoint/2010/main" val="62933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a:t>
            </a:fld>
            <a:endParaRPr lang="hu-HU"/>
          </a:p>
        </p:txBody>
      </p:sp>
    </p:spTree>
    <p:extLst>
      <p:ext uri="{BB962C8B-B14F-4D97-AF65-F5344CB8AC3E}">
        <p14:creationId xmlns:p14="http://schemas.microsoft.com/office/powerpoint/2010/main" val="247481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20</a:t>
            </a:fld>
            <a:endParaRPr lang="hu-HU"/>
          </a:p>
        </p:txBody>
      </p:sp>
    </p:spTree>
    <p:extLst>
      <p:ext uri="{BB962C8B-B14F-4D97-AF65-F5344CB8AC3E}">
        <p14:creationId xmlns:p14="http://schemas.microsoft.com/office/powerpoint/2010/main" val="2492038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21</a:t>
            </a:fld>
            <a:endParaRPr lang="hu-HU"/>
          </a:p>
        </p:txBody>
      </p:sp>
    </p:spTree>
    <p:extLst>
      <p:ext uri="{BB962C8B-B14F-4D97-AF65-F5344CB8AC3E}">
        <p14:creationId xmlns:p14="http://schemas.microsoft.com/office/powerpoint/2010/main" val="24035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22</a:t>
            </a:fld>
            <a:endParaRPr lang="hu-HU"/>
          </a:p>
        </p:txBody>
      </p:sp>
    </p:spTree>
    <p:extLst>
      <p:ext uri="{BB962C8B-B14F-4D97-AF65-F5344CB8AC3E}">
        <p14:creationId xmlns:p14="http://schemas.microsoft.com/office/powerpoint/2010/main" val="109348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23</a:t>
            </a:fld>
            <a:endParaRPr lang="hu-HU"/>
          </a:p>
        </p:txBody>
      </p:sp>
    </p:spTree>
    <p:extLst>
      <p:ext uri="{BB962C8B-B14F-4D97-AF65-F5344CB8AC3E}">
        <p14:creationId xmlns:p14="http://schemas.microsoft.com/office/powerpoint/2010/main" val="1623014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24</a:t>
            </a:fld>
            <a:endParaRPr lang="hu-HU"/>
          </a:p>
        </p:txBody>
      </p:sp>
    </p:spTree>
    <p:extLst>
      <p:ext uri="{BB962C8B-B14F-4D97-AF65-F5344CB8AC3E}">
        <p14:creationId xmlns:p14="http://schemas.microsoft.com/office/powerpoint/2010/main" val="2267231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25</a:t>
            </a:fld>
            <a:endParaRPr lang="hu-HU"/>
          </a:p>
        </p:txBody>
      </p:sp>
    </p:spTree>
    <p:extLst>
      <p:ext uri="{BB962C8B-B14F-4D97-AF65-F5344CB8AC3E}">
        <p14:creationId xmlns:p14="http://schemas.microsoft.com/office/powerpoint/2010/main" val="4083654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26</a:t>
            </a:fld>
            <a:endParaRPr lang="hu-HU"/>
          </a:p>
        </p:txBody>
      </p:sp>
    </p:spTree>
    <p:extLst>
      <p:ext uri="{BB962C8B-B14F-4D97-AF65-F5344CB8AC3E}">
        <p14:creationId xmlns:p14="http://schemas.microsoft.com/office/powerpoint/2010/main" val="4193983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27</a:t>
            </a:fld>
            <a:endParaRPr lang="hu-HU"/>
          </a:p>
        </p:txBody>
      </p:sp>
    </p:spTree>
    <p:extLst>
      <p:ext uri="{BB962C8B-B14F-4D97-AF65-F5344CB8AC3E}">
        <p14:creationId xmlns:p14="http://schemas.microsoft.com/office/powerpoint/2010/main" val="4024228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28</a:t>
            </a:fld>
            <a:endParaRPr lang="hu-HU"/>
          </a:p>
        </p:txBody>
      </p:sp>
    </p:spTree>
    <p:extLst>
      <p:ext uri="{BB962C8B-B14F-4D97-AF65-F5344CB8AC3E}">
        <p14:creationId xmlns:p14="http://schemas.microsoft.com/office/powerpoint/2010/main" val="57378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29</a:t>
            </a:fld>
            <a:endParaRPr lang="hu-HU"/>
          </a:p>
        </p:txBody>
      </p:sp>
      <p:sp>
        <p:nvSpPr>
          <p:cNvPr id="6" name="Footer Placeholder 3">
            <a:extLst>
              <a:ext uri="{FF2B5EF4-FFF2-40B4-BE49-F238E27FC236}">
                <a16:creationId xmlns:a16="http://schemas.microsoft.com/office/drawing/2014/main" id="{3256F091-D612-4E9A-B2CA-DE2418C36709}"/>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4048440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a:t>
            </a:fld>
            <a:endParaRPr lang="hu-HU"/>
          </a:p>
        </p:txBody>
      </p:sp>
    </p:spTree>
    <p:extLst>
      <p:ext uri="{BB962C8B-B14F-4D97-AF65-F5344CB8AC3E}">
        <p14:creationId xmlns:p14="http://schemas.microsoft.com/office/powerpoint/2010/main" val="4059009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30</a:t>
            </a:fld>
            <a:endParaRPr lang="hu-HU"/>
          </a:p>
        </p:txBody>
      </p:sp>
      <p:sp>
        <p:nvSpPr>
          <p:cNvPr id="6" name="Footer Placeholder 3">
            <a:extLst>
              <a:ext uri="{FF2B5EF4-FFF2-40B4-BE49-F238E27FC236}">
                <a16:creationId xmlns:a16="http://schemas.microsoft.com/office/drawing/2014/main" id="{AB21B0F4-A743-4D99-AA65-1E3E738AAD3D}"/>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3357759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31</a:t>
            </a:fld>
            <a:endParaRPr lang="hu-HU"/>
          </a:p>
        </p:txBody>
      </p:sp>
      <p:sp>
        <p:nvSpPr>
          <p:cNvPr id="6" name="Footer Placeholder 3">
            <a:extLst>
              <a:ext uri="{FF2B5EF4-FFF2-40B4-BE49-F238E27FC236}">
                <a16:creationId xmlns:a16="http://schemas.microsoft.com/office/drawing/2014/main" id="{03D15157-D45C-482C-828E-DCDAC98EEB95}"/>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613980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32</a:t>
            </a:fld>
            <a:endParaRPr lang="hu-HU"/>
          </a:p>
        </p:txBody>
      </p:sp>
    </p:spTree>
    <p:extLst>
      <p:ext uri="{BB962C8B-B14F-4D97-AF65-F5344CB8AC3E}">
        <p14:creationId xmlns:p14="http://schemas.microsoft.com/office/powerpoint/2010/main" val="1946041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33</a:t>
            </a:fld>
            <a:endParaRPr lang="hu-HU"/>
          </a:p>
        </p:txBody>
      </p:sp>
    </p:spTree>
    <p:extLst>
      <p:ext uri="{BB962C8B-B14F-4D97-AF65-F5344CB8AC3E}">
        <p14:creationId xmlns:p14="http://schemas.microsoft.com/office/powerpoint/2010/main" val="4139214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34</a:t>
            </a:fld>
            <a:endParaRPr lang="hu-HU"/>
          </a:p>
        </p:txBody>
      </p:sp>
    </p:spTree>
    <p:extLst>
      <p:ext uri="{BB962C8B-B14F-4D97-AF65-F5344CB8AC3E}">
        <p14:creationId xmlns:p14="http://schemas.microsoft.com/office/powerpoint/2010/main" val="3335069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35</a:t>
            </a:fld>
            <a:endParaRPr lang="hu-HU"/>
          </a:p>
        </p:txBody>
      </p:sp>
    </p:spTree>
    <p:extLst>
      <p:ext uri="{BB962C8B-B14F-4D97-AF65-F5344CB8AC3E}">
        <p14:creationId xmlns:p14="http://schemas.microsoft.com/office/powerpoint/2010/main" val="4250610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36</a:t>
            </a:fld>
            <a:endParaRPr lang="hu-HU"/>
          </a:p>
        </p:txBody>
      </p:sp>
    </p:spTree>
    <p:extLst>
      <p:ext uri="{BB962C8B-B14F-4D97-AF65-F5344CB8AC3E}">
        <p14:creationId xmlns:p14="http://schemas.microsoft.com/office/powerpoint/2010/main" val="3498921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37</a:t>
            </a:fld>
            <a:endParaRPr lang="hu-HU"/>
          </a:p>
        </p:txBody>
      </p:sp>
    </p:spTree>
    <p:extLst>
      <p:ext uri="{BB962C8B-B14F-4D97-AF65-F5344CB8AC3E}">
        <p14:creationId xmlns:p14="http://schemas.microsoft.com/office/powerpoint/2010/main" val="4154622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38</a:t>
            </a:fld>
            <a:endParaRPr lang="hu-HU"/>
          </a:p>
        </p:txBody>
      </p:sp>
    </p:spTree>
    <p:extLst>
      <p:ext uri="{BB962C8B-B14F-4D97-AF65-F5344CB8AC3E}">
        <p14:creationId xmlns:p14="http://schemas.microsoft.com/office/powerpoint/2010/main" val="1337778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39</a:t>
            </a:fld>
            <a:endParaRPr lang="hu-HU"/>
          </a:p>
        </p:txBody>
      </p:sp>
    </p:spTree>
    <p:extLst>
      <p:ext uri="{BB962C8B-B14F-4D97-AF65-F5344CB8AC3E}">
        <p14:creationId xmlns:p14="http://schemas.microsoft.com/office/powerpoint/2010/main" val="222208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4</a:t>
            </a:fld>
            <a:endParaRPr lang="hu-HU"/>
          </a:p>
        </p:txBody>
      </p:sp>
      <p:sp>
        <p:nvSpPr>
          <p:cNvPr id="6" name="Footer Placeholder 3">
            <a:extLst>
              <a:ext uri="{FF2B5EF4-FFF2-40B4-BE49-F238E27FC236}">
                <a16:creationId xmlns:a16="http://schemas.microsoft.com/office/drawing/2014/main" id="{58E90993-8059-45B9-B08A-687B77E32B3E}"/>
              </a:ext>
            </a:extLst>
          </p:cNvPr>
          <p:cNvSpPr txBox="1">
            <a:spLocks/>
          </p:cNvSpPr>
          <p:nvPr/>
        </p:nvSpPr>
        <p:spPr>
          <a:xfrm>
            <a:off x="1588" y="8685212"/>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029553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40</a:t>
            </a:fld>
            <a:endParaRPr lang="hu-HU"/>
          </a:p>
        </p:txBody>
      </p:sp>
    </p:spTree>
    <p:extLst>
      <p:ext uri="{BB962C8B-B14F-4D97-AF65-F5344CB8AC3E}">
        <p14:creationId xmlns:p14="http://schemas.microsoft.com/office/powerpoint/2010/main" val="2700644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41</a:t>
            </a:fld>
            <a:endParaRPr lang="hu-HU"/>
          </a:p>
        </p:txBody>
      </p:sp>
      <p:sp>
        <p:nvSpPr>
          <p:cNvPr id="6" name="Footer Placeholder 3">
            <a:extLst>
              <a:ext uri="{FF2B5EF4-FFF2-40B4-BE49-F238E27FC236}">
                <a16:creationId xmlns:a16="http://schemas.microsoft.com/office/drawing/2014/main" id="{801CCF40-B527-44FC-8323-CECFB303AEFE}"/>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767436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42</a:t>
            </a:fld>
            <a:endParaRPr lang="hu-HU"/>
          </a:p>
        </p:txBody>
      </p:sp>
    </p:spTree>
    <p:extLst>
      <p:ext uri="{BB962C8B-B14F-4D97-AF65-F5344CB8AC3E}">
        <p14:creationId xmlns:p14="http://schemas.microsoft.com/office/powerpoint/2010/main" val="3379069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43</a:t>
            </a:fld>
            <a:endParaRPr lang="hu-HU"/>
          </a:p>
        </p:txBody>
      </p:sp>
    </p:spTree>
    <p:extLst>
      <p:ext uri="{BB962C8B-B14F-4D97-AF65-F5344CB8AC3E}">
        <p14:creationId xmlns:p14="http://schemas.microsoft.com/office/powerpoint/2010/main" val="1472937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44</a:t>
            </a:fld>
            <a:endParaRPr lang="hu-HU"/>
          </a:p>
        </p:txBody>
      </p:sp>
    </p:spTree>
    <p:extLst>
      <p:ext uri="{BB962C8B-B14F-4D97-AF65-F5344CB8AC3E}">
        <p14:creationId xmlns:p14="http://schemas.microsoft.com/office/powerpoint/2010/main" val="497972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45</a:t>
            </a:fld>
            <a:endParaRPr lang="hu-HU"/>
          </a:p>
        </p:txBody>
      </p:sp>
    </p:spTree>
    <p:extLst>
      <p:ext uri="{BB962C8B-B14F-4D97-AF65-F5344CB8AC3E}">
        <p14:creationId xmlns:p14="http://schemas.microsoft.com/office/powerpoint/2010/main" val="34450808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46</a:t>
            </a:fld>
            <a:endParaRPr lang="hu-HU"/>
          </a:p>
        </p:txBody>
      </p:sp>
    </p:spTree>
    <p:extLst>
      <p:ext uri="{BB962C8B-B14F-4D97-AF65-F5344CB8AC3E}">
        <p14:creationId xmlns:p14="http://schemas.microsoft.com/office/powerpoint/2010/main" val="484590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47</a:t>
            </a:fld>
            <a:endParaRPr lang="hu-HU"/>
          </a:p>
        </p:txBody>
      </p:sp>
    </p:spTree>
    <p:extLst>
      <p:ext uri="{BB962C8B-B14F-4D97-AF65-F5344CB8AC3E}">
        <p14:creationId xmlns:p14="http://schemas.microsoft.com/office/powerpoint/2010/main" val="2191841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48</a:t>
            </a:fld>
            <a:endParaRPr lang="hu-HU"/>
          </a:p>
        </p:txBody>
      </p:sp>
    </p:spTree>
    <p:extLst>
      <p:ext uri="{BB962C8B-B14F-4D97-AF65-F5344CB8AC3E}">
        <p14:creationId xmlns:p14="http://schemas.microsoft.com/office/powerpoint/2010/main" val="1024769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49</a:t>
            </a:fld>
            <a:endParaRPr lang="hu-HU"/>
          </a:p>
        </p:txBody>
      </p:sp>
    </p:spTree>
    <p:extLst>
      <p:ext uri="{BB962C8B-B14F-4D97-AF65-F5344CB8AC3E}">
        <p14:creationId xmlns:p14="http://schemas.microsoft.com/office/powerpoint/2010/main" val="62756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74304892-B9D8-4EC3-BC48-8EC8F7C3A0AF}" type="slidenum">
              <a:rPr lang="hu-HU" smtClean="0"/>
              <a:t>5</a:t>
            </a:fld>
            <a:endParaRPr lang="hu-HU" dirty="0"/>
          </a:p>
        </p:txBody>
      </p:sp>
      <p:sp>
        <p:nvSpPr>
          <p:cNvPr id="7" name="Notes Placeholder 6">
            <a:extLst>
              <a:ext uri="{FF2B5EF4-FFF2-40B4-BE49-F238E27FC236}">
                <a16:creationId xmlns:a16="http://schemas.microsoft.com/office/drawing/2014/main" id="{85DE6175-F884-4A55-80BD-976BD0242FA6}"/>
              </a:ext>
            </a:extLst>
          </p:cNvPr>
          <p:cNvSpPr>
            <a:spLocks noGrp="1"/>
          </p:cNvSpPr>
          <p:nvPr>
            <p:ph type="body" sz="quarter" idx="3"/>
          </p:nvPr>
        </p:nvSpPr>
        <p:spPr>
          <a:xfrm>
            <a:off x="685800" y="4400550"/>
            <a:ext cx="5486400" cy="3600450"/>
          </a:xfrm>
        </p:spPr>
        <p:txBody>
          <a:bodyPr/>
          <a:lstStyle/>
          <a:p>
            <a:endParaRPr lang="en-US" dirty="0"/>
          </a:p>
        </p:txBody>
      </p:sp>
      <p:sp>
        <p:nvSpPr>
          <p:cNvPr id="9" name="Footer Placeholder 3">
            <a:extLst>
              <a:ext uri="{FF2B5EF4-FFF2-40B4-BE49-F238E27FC236}">
                <a16:creationId xmlns:a16="http://schemas.microsoft.com/office/drawing/2014/main" id="{9F649416-97F0-408C-9283-16EA8E413DBB}"/>
              </a:ext>
            </a:extLst>
          </p:cNvPr>
          <p:cNvSpPr>
            <a:spLocks noGrp="1"/>
          </p:cNvSpPr>
          <p:nvPr>
            <p:ph type="ftr" sz="quarter" idx="4"/>
          </p:nvPr>
        </p:nvSpPr>
        <p:spPr>
          <a:xfrm>
            <a:off x="0" y="8685213"/>
            <a:ext cx="2971800" cy="458787"/>
          </a:xfrm>
        </p:spPr>
        <p:txBody>
          <a:body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2991697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50</a:t>
            </a:fld>
            <a:endParaRPr lang="hu-HU"/>
          </a:p>
        </p:txBody>
      </p:sp>
    </p:spTree>
    <p:extLst>
      <p:ext uri="{BB962C8B-B14F-4D97-AF65-F5344CB8AC3E}">
        <p14:creationId xmlns:p14="http://schemas.microsoft.com/office/powerpoint/2010/main" val="17378029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51</a:t>
            </a:fld>
            <a:endParaRPr lang="hu-HU"/>
          </a:p>
        </p:txBody>
      </p:sp>
    </p:spTree>
    <p:extLst>
      <p:ext uri="{BB962C8B-B14F-4D97-AF65-F5344CB8AC3E}">
        <p14:creationId xmlns:p14="http://schemas.microsoft.com/office/powerpoint/2010/main" val="1732069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52</a:t>
            </a:fld>
            <a:endParaRPr lang="hu-HU"/>
          </a:p>
        </p:txBody>
      </p:sp>
    </p:spTree>
    <p:extLst>
      <p:ext uri="{BB962C8B-B14F-4D97-AF65-F5344CB8AC3E}">
        <p14:creationId xmlns:p14="http://schemas.microsoft.com/office/powerpoint/2010/main" val="3025699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53</a:t>
            </a:fld>
            <a:endParaRPr lang="hu-HU"/>
          </a:p>
        </p:txBody>
      </p:sp>
      <p:sp>
        <p:nvSpPr>
          <p:cNvPr id="6" name="Footer Placeholder 3">
            <a:extLst>
              <a:ext uri="{FF2B5EF4-FFF2-40B4-BE49-F238E27FC236}">
                <a16:creationId xmlns:a16="http://schemas.microsoft.com/office/drawing/2014/main" id="{0971DA13-01EC-40D4-9B77-637CE36D7406}"/>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5669470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54</a:t>
            </a:fld>
            <a:endParaRPr lang="hu-HU"/>
          </a:p>
        </p:txBody>
      </p:sp>
      <p:sp>
        <p:nvSpPr>
          <p:cNvPr id="6" name="Footer Placeholder 3">
            <a:extLst>
              <a:ext uri="{FF2B5EF4-FFF2-40B4-BE49-F238E27FC236}">
                <a16:creationId xmlns:a16="http://schemas.microsoft.com/office/drawing/2014/main" id="{4B0AE10B-2A11-48F1-B426-812A4FAEB67E}"/>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2902334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55</a:t>
            </a:fld>
            <a:endParaRPr lang="hu-HU"/>
          </a:p>
        </p:txBody>
      </p:sp>
    </p:spTree>
    <p:extLst>
      <p:ext uri="{BB962C8B-B14F-4D97-AF65-F5344CB8AC3E}">
        <p14:creationId xmlns:p14="http://schemas.microsoft.com/office/powerpoint/2010/main" val="2111847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56</a:t>
            </a:fld>
            <a:endParaRPr lang="hu-HU"/>
          </a:p>
        </p:txBody>
      </p:sp>
      <p:sp>
        <p:nvSpPr>
          <p:cNvPr id="6" name="Footer Placeholder 3">
            <a:extLst>
              <a:ext uri="{FF2B5EF4-FFF2-40B4-BE49-F238E27FC236}">
                <a16:creationId xmlns:a16="http://schemas.microsoft.com/office/drawing/2014/main" id="{5D4CAD66-250E-4CD0-A09D-E75444621233}"/>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8542392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57</a:t>
            </a:fld>
            <a:endParaRPr lang="hu-HU"/>
          </a:p>
        </p:txBody>
      </p:sp>
      <p:sp>
        <p:nvSpPr>
          <p:cNvPr id="6" name="Footer Placeholder 3">
            <a:extLst>
              <a:ext uri="{FF2B5EF4-FFF2-40B4-BE49-F238E27FC236}">
                <a16:creationId xmlns:a16="http://schemas.microsoft.com/office/drawing/2014/main" id="{93E588B6-4C26-4CE5-9ACE-3DA198CB0E4E}"/>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23137636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58</a:t>
            </a:fld>
            <a:endParaRPr lang="hu-HU"/>
          </a:p>
        </p:txBody>
      </p:sp>
    </p:spTree>
    <p:extLst>
      <p:ext uri="{BB962C8B-B14F-4D97-AF65-F5344CB8AC3E}">
        <p14:creationId xmlns:p14="http://schemas.microsoft.com/office/powerpoint/2010/main" val="6909467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59</a:t>
            </a:fld>
            <a:endParaRPr lang="hu-HU"/>
          </a:p>
        </p:txBody>
      </p:sp>
      <p:sp>
        <p:nvSpPr>
          <p:cNvPr id="6" name="Footer Placeholder 3">
            <a:extLst>
              <a:ext uri="{FF2B5EF4-FFF2-40B4-BE49-F238E27FC236}">
                <a16:creationId xmlns:a16="http://schemas.microsoft.com/office/drawing/2014/main" id="{B24D6EDC-6299-4835-BC11-294E4C7530BA}"/>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48647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a:t>
            </a:fld>
            <a:endParaRPr lang="hu-HU"/>
          </a:p>
        </p:txBody>
      </p:sp>
    </p:spTree>
    <p:extLst>
      <p:ext uri="{BB962C8B-B14F-4D97-AF65-F5344CB8AC3E}">
        <p14:creationId xmlns:p14="http://schemas.microsoft.com/office/powerpoint/2010/main" val="1719945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60</a:t>
            </a:fld>
            <a:endParaRPr lang="hu-HU"/>
          </a:p>
        </p:txBody>
      </p:sp>
      <p:sp>
        <p:nvSpPr>
          <p:cNvPr id="6" name="Footer Placeholder 3">
            <a:extLst>
              <a:ext uri="{FF2B5EF4-FFF2-40B4-BE49-F238E27FC236}">
                <a16:creationId xmlns:a16="http://schemas.microsoft.com/office/drawing/2014/main" id="{8BE65478-E6B4-421F-A7B3-C088F785E2FC}"/>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7329551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61</a:t>
            </a:fld>
            <a:endParaRPr lang="hu-HU"/>
          </a:p>
        </p:txBody>
      </p:sp>
    </p:spTree>
    <p:extLst>
      <p:ext uri="{BB962C8B-B14F-4D97-AF65-F5344CB8AC3E}">
        <p14:creationId xmlns:p14="http://schemas.microsoft.com/office/powerpoint/2010/main" val="12895874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62</a:t>
            </a:fld>
            <a:endParaRPr lang="hu-HU"/>
          </a:p>
        </p:txBody>
      </p:sp>
    </p:spTree>
    <p:extLst>
      <p:ext uri="{BB962C8B-B14F-4D97-AF65-F5344CB8AC3E}">
        <p14:creationId xmlns:p14="http://schemas.microsoft.com/office/powerpoint/2010/main" val="1906946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63</a:t>
            </a:fld>
            <a:endParaRPr lang="hu-HU"/>
          </a:p>
        </p:txBody>
      </p:sp>
    </p:spTree>
    <p:extLst>
      <p:ext uri="{BB962C8B-B14F-4D97-AF65-F5344CB8AC3E}">
        <p14:creationId xmlns:p14="http://schemas.microsoft.com/office/powerpoint/2010/main" val="205598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64</a:t>
            </a:fld>
            <a:endParaRPr lang="hu-HU"/>
          </a:p>
        </p:txBody>
      </p:sp>
    </p:spTree>
    <p:extLst>
      <p:ext uri="{BB962C8B-B14F-4D97-AF65-F5344CB8AC3E}">
        <p14:creationId xmlns:p14="http://schemas.microsoft.com/office/powerpoint/2010/main" val="34779969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65</a:t>
            </a:fld>
            <a:endParaRPr lang="hu-HU"/>
          </a:p>
        </p:txBody>
      </p:sp>
    </p:spTree>
    <p:extLst>
      <p:ext uri="{BB962C8B-B14F-4D97-AF65-F5344CB8AC3E}">
        <p14:creationId xmlns:p14="http://schemas.microsoft.com/office/powerpoint/2010/main" val="26147865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66</a:t>
            </a:fld>
            <a:endParaRPr lang="hu-HU"/>
          </a:p>
        </p:txBody>
      </p:sp>
    </p:spTree>
    <p:extLst>
      <p:ext uri="{BB962C8B-B14F-4D97-AF65-F5344CB8AC3E}">
        <p14:creationId xmlns:p14="http://schemas.microsoft.com/office/powerpoint/2010/main" val="36266496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67</a:t>
            </a:fld>
            <a:endParaRPr lang="hu-HU"/>
          </a:p>
        </p:txBody>
      </p:sp>
    </p:spTree>
    <p:extLst>
      <p:ext uri="{BB962C8B-B14F-4D97-AF65-F5344CB8AC3E}">
        <p14:creationId xmlns:p14="http://schemas.microsoft.com/office/powerpoint/2010/main" val="792546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68</a:t>
            </a:fld>
            <a:endParaRPr lang="hu-HU"/>
          </a:p>
        </p:txBody>
      </p:sp>
    </p:spTree>
    <p:extLst>
      <p:ext uri="{BB962C8B-B14F-4D97-AF65-F5344CB8AC3E}">
        <p14:creationId xmlns:p14="http://schemas.microsoft.com/office/powerpoint/2010/main" val="749845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69</a:t>
            </a:fld>
            <a:endParaRPr lang="hu-HU"/>
          </a:p>
        </p:txBody>
      </p:sp>
    </p:spTree>
    <p:extLst>
      <p:ext uri="{BB962C8B-B14F-4D97-AF65-F5344CB8AC3E}">
        <p14:creationId xmlns:p14="http://schemas.microsoft.com/office/powerpoint/2010/main" val="214534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a:t>
            </a:fld>
            <a:endParaRPr lang="hu-HU"/>
          </a:p>
        </p:txBody>
      </p:sp>
    </p:spTree>
    <p:extLst>
      <p:ext uri="{BB962C8B-B14F-4D97-AF65-F5344CB8AC3E}">
        <p14:creationId xmlns:p14="http://schemas.microsoft.com/office/powerpoint/2010/main" val="22438715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71</a:t>
            </a:fld>
            <a:endParaRPr lang="hu-HU"/>
          </a:p>
        </p:txBody>
      </p:sp>
    </p:spTree>
    <p:extLst>
      <p:ext uri="{BB962C8B-B14F-4D97-AF65-F5344CB8AC3E}">
        <p14:creationId xmlns:p14="http://schemas.microsoft.com/office/powerpoint/2010/main" val="30876308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72</a:t>
            </a:fld>
            <a:endParaRPr lang="hu-HU"/>
          </a:p>
        </p:txBody>
      </p:sp>
    </p:spTree>
    <p:extLst>
      <p:ext uri="{BB962C8B-B14F-4D97-AF65-F5344CB8AC3E}">
        <p14:creationId xmlns:p14="http://schemas.microsoft.com/office/powerpoint/2010/main" val="7746616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73</a:t>
            </a:fld>
            <a:endParaRPr lang="hu-HU"/>
          </a:p>
        </p:txBody>
      </p:sp>
    </p:spTree>
    <p:extLst>
      <p:ext uri="{BB962C8B-B14F-4D97-AF65-F5344CB8AC3E}">
        <p14:creationId xmlns:p14="http://schemas.microsoft.com/office/powerpoint/2010/main" val="3558765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74</a:t>
            </a:fld>
            <a:endParaRPr lang="hu-HU"/>
          </a:p>
        </p:txBody>
      </p:sp>
    </p:spTree>
    <p:extLst>
      <p:ext uri="{BB962C8B-B14F-4D97-AF65-F5344CB8AC3E}">
        <p14:creationId xmlns:p14="http://schemas.microsoft.com/office/powerpoint/2010/main" val="1405972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8</a:t>
            </a:fld>
            <a:endParaRPr lang="hu-HU"/>
          </a:p>
        </p:txBody>
      </p:sp>
      <p:sp>
        <p:nvSpPr>
          <p:cNvPr id="6" name="Footer Placeholder 3">
            <a:extLst>
              <a:ext uri="{FF2B5EF4-FFF2-40B4-BE49-F238E27FC236}">
                <a16:creationId xmlns:a16="http://schemas.microsoft.com/office/drawing/2014/main" id="{9FB7BE93-9F5E-49E1-8DC8-C02B5BCD3C6C}"/>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4281128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9</a:t>
            </a:fld>
            <a:endParaRPr lang="hu-HU"/>
          </a:p>
        </p:txBody>
      </p:sp>
      <p:sp>
        <p:nvSpPr>
          <p:cNvPr id="6" name="Footer Placeholder 3">
            <a:extLst>
              <a:ext uri="{FF2B5EF4-FFF2-40B4-BE49-F238E27FC236}">
                <a16:creationId xmlns:a16="http://schemas.microsoft.com/office/drawing/2014/main" id="{9FB7BE93-9F5E-49E1-8DC8-C02B5BCD3C6C}"/>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051445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IST info">
    <p:bg>
      <p:bgPr>
        <a:solidFill>
          <a:srgbClr val="F2ECEE"/>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3163555" y="4945638"/>
            <a:ext cx="2502770"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SECOND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Subtitle 2"/>
          <p:cNvSpPr txBox="1">
            <a:spLocks/>
          </p:cNvSpPr>
          <p:nvPr userDrawn="1"/>
        </p:nvSpPr>
        <p:spPr>
          <a:xfrm>
            <a:off x="3163555" y="5355072"/>
            <a:ext cx="2502770"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latin typeface="Open Sans" panose="020B0606030504020204" pitchFamily="34" charset="0"/>
                <a:ea typeface="Open Sans" panose="020B0606030504020204" pitchFamily="34" charset="0"/>
                <a:cs typeface="Open Sans" panose="020B0606030504020204" pitchFamily="34" charset="0"/>
              </a:rPr>
              <a:t>Customize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the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look</a:t>
            </a:r>
            <a:r>
              <a:rPr lang="hu-HU" sz="1400" dirty="0">
                <a:latin typeface="Open Sans" panose="020B0606030504020204" pitchFamily="34" charset="0"/>
                <a:ea typeface="Open Sans" panose="020B0606030504020204" pitchFamily="34" charset="0"/>
                <a:cs typeface="Open Sans" panose="020B0606030504020204" pitchFamily="34" charset="0"/>
              </a:rPr>
              <a:t> of </a:t>
            </a:r>
            <a:r>
              <a:rPr lang="hu-HU" sz="1400" dirty="0" err="1">
                <a:latin typeface="Open Sans" panose="020B0606030504020204" pitchFamily="34" charset="0"/>
                <a:ea typeface="Open Sans" panose="020B0606030504020204" pitchFamily="34" charset="0"/>
                <a:cs typeface="Open Sans" panose="020B0606030504020204" pitchFamily="34" charset="0"/>
              </a:rPr>
              <a:t>the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templates</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edit</a:t>
            </a:r>
            <a:r>
              <a:rPr lang="hu-HU" sz="1400" dirty="0">
                <a:latin typeface="Open Sans" panose="020B0606030504020204" pitchFamily="34" charset="0"/>
                <a:ea typeface="Open Sans" panose="020B0606030504020204" pitchFamily="34" charset="0"/>
                <a:cs typeface="Open Sans" panose="020B0606030504020204" pitchFamily="34" charset="0"/>
              </a:rPr>
              <a:t> text,</a:t>
            </a:r>
            <a:r>
              <a:rPr lang="hu-HU" sz="1400" baseline="0" dirty="0">
                <a:latin typeface="Open Sans" panose="020B0606030504020204" pitchFamily="34" charset="0"/>
                <a:ea typeface="Open Sans" panose="020B0606030504020204" pitchFamily="34" charset="0"/>
                <a:cs typeface="Open Sans" panose="020B0606030504020204" pitchFamily="34" charset="0"/>
              </a:rPr>
              <a:t> add </a:t>
            </a:r>
            <a:r>
              <a:rPr lang="hu-HU" sz="1400" baseline="0" dirty="0" err="1">
                <a:latin typeface="Open Sans" panose="020B0606030504020204" pitchFamily="34" charset="0"/>
                <a:ea typeface="Open Sans" panose="020B0606030504020204" pitchFamily="34" charset="0"/>
                <a:cs typeface="Open Sans" panose="020B0606030504020204" pitchFamily="34" charset="0"/>
              </a:rPr>
              <a:t>images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p:cNvSpPr txBox="1">
            <a:spLocks/>
          </p:cNvSpPr>
          <p:nvPr userDrawn="1"/>
        </p:nvSpPr>
        <p:spPr>
          <a:xfrm>
            <a:off x="464199" y="4945638"/>
            <a:ext cx="2192693"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FIRST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Subtitle 2"/>
          <p:cNvSpPr txBox="1">
            <a:spLocks/>
          </p:cNvSpPr>
          <p:nvPr userDrawn="1"/>
        </p:nvSpPr>
        <p:spPr>
          <a:xfrm>
            <a:off x="464198" y="5355072"/>
            <a:ext cx="2192693" cy="1269654"/>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Click</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dirty="0">
                <a:solidFill>
                  <a:srgbClr val="EE2E62"/>
                </a:solidFill>
                <a:latin typeface="Open Sans" panose="020B0606030504020204" pitchFamily="34" charset="0"/>
                <a:ea typeface="Open Sans" panose="020B0606030504020204" pitchFamily="34" charset="0"/>
                <a:cs typeface="Open Sans" panose="020B0606030504020204" pitchFamily="34" charset="0"/>
              </a:rPr>
              <a:t>New</a:t>
            </a:r>
            <a:r>
              <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rgbClr val="EE2E62"/>
                </a:solidFill>
                <a:latin typeface="Open Sans" panose="020B0606030504020204" pitchFamily="34" charset="0"/>
                <a:ea typeface="Open Sans" panose="020B0606030504020204" pitchFamily="34" charset="0"/>
                <a:cs typeface="Open Sans" panose="020B0606030504020204" pitchFamily="34" charset="0"/>
              </a:rPr>
              <a:t>Slide</a:t>
            </a:r>
            <a:endPar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0"/>
              </a:spcBef>
            </a:pP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Master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slides</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contain</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all</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the</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design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layouts</a:t>
            </a:r>
            <a:endPar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p:cNvSpPr txBox="1">
            <a:spLocks/>
          </p:cNvSpPr>
          <p:nvPr userDrawn="1"/>
        </p:nvSpPr>
        <p:spPr>
          <a:xfrm>
            <a:off x="6005412" y="4945638"/>
            <a:ext cx="2502770"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THIRD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p:cNvSpPr txBox="1">
            <a:spLocks/>
          </p:cNvSpPr>
          <p:nvPr userDrawn="1"/>
        </p:nvSpPr>
        <p:spPr>
          <a:xfrm>
            <a:off x="6005411" y="5355073"/>
            <a:ext cx="2458465"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0" marR="0" indent="0" algn="ctr" defTabSz="914400" rtl="0" eaLnBrk="1" fontAlgn="auto" latinLnBrk="0" hangingPunct="1">
              <a:lnSpc>
                <a:spcPct val="100000"/>
              </a:lnSpc>
              <a:spcBef>
                <a:spcPts val="1300"/>
              </a:spcBef>
              <a:spcAft>
                <a:spcPts val="0"/>
              </a:spcAft>
              <a:buClrTx/>
              <a:buSzTx/>
              <a:buFont typeface="Arial" pitchFamily="34" charset="0"/>
              <a:buNone/>
              <a:tabLst/>
              <a:defRPr/>
            </a:pPr>
            <a:r>
              <a:rPr lang="hu-HU" sz="1400" dirty="0" err="1">
                <a:latin typeface="Open Sans" panose="020B0606030504020204" pitchFamily="34" charset="0"/>
                <a:ea typeface="Open Sans" panose="020B0606030504020204" pitchFamily="34" charset="0"/>
                <a:cs typeface="Open Sans" panose="020B0606030504020204" pitchFamily="34" charset="0"/>
              </a:rPr>
              <a:t>It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should</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work</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but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in</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case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you</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are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lost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we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can</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latin typeface="Open Sans" panose="020B0606030504020204" pitchFamily="34" charset="0"/>
                <a:ea typeface="Open Sans" panose="020B0606030504020204" pitchFamily="34" charset="0"/>
                <a:cs typeface="Open Sans" panose="020B0606030504020204" pitchFamily="34" charset="0"/>
              </a:rPr>
              <a:t>support</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latin typeface="Open Sans" panose="020B0606030504020204" pitchFamily="34" charset="0"/>
                <a:ea typeface="Open Sans" panose="020B0606030504020204" pitchFamily="34" charset="0"/>
                <a:cs typeface="Open Sans" panose="020B0606030504020204" pitchFamily="34" charset="0"/>
              </a:rPr>
              <a:t>you</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p>
          <a:p>
            <a:pPr marL="0" marR="0" indent="0" algn="ctr" defTabSz="914400" rtl="0" eaLnBrk="1" fontAlgn="auto" latinLnBrk="0" hangingPunct="1">
              <a:lnSpc>
                <a:spcPct val="100000"/>
              </a:lnSpc>
              <a:spcBef>
                <a:spcPts val="600"/>
              </a:spcBef>
              <a:spcAft>
                <a:spcPts val="0"/>
              </a:spcAft>
              <a:buClrTx/>
              <a:buSzTx/>
              <a:buFont typeface="Arial" pitchFamily="34" charset="0"/>
              <a:buNone/>
              <a:tabLst/>
              <a:defRPr/>
            </a:pPr>
            <a:r>
              <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rPr>
              <a:t>hello@</a:t>
            </a:r>
            <a:r>
              <a:rPr lang="hu-HU" sz="1400" baseline="0" dirty="0" err="1">
                <a:solidFill>
                  <a:srgbClr val="EE2E62"/>
                </a:solidFill>
                <a:latin typeface="Open Sans" panose="020B0606030504020204" pitchFamily="34" charset="0"/>
                <a:ea typeface="Open Sans" panose="020B0606030504020204" pitchFamily="34" charset="0"/>
                <a:cs typeface="Open Sans" panose="020B0606030504020204" pitchFamily="34" charset="0"/>
              </a:rPr>
              <a:t>slideist.com</a:t>
            </a:r>
            <a:endParaRPr lang="en-US" sz="1400" dirty="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p:cNvSpPr/>
          <p:nvPr userDrawn="1"/>
        </p:nvSpPr>
        <p:spPr>
          <a:xfrm>
            <a:off x="704884" y="2212305"/>
            <a:ext cx="1711319" cy="228175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Oval 25"/>
          <p:cNvSpPr/>
          <p:nvPr userDrawn="1"/>
        </p:nvSpPr>
        <p:spPr>
          <a:xfrm>
            <a:off x="3553010" y="2212304"/>
            <a:ext cx="1711319" cy="228175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Oval 26"/>
          <p:cNvSpPr/>
          <p:nvPr userDrawn="1"/>
        </p:nvSpPr>
        <p:spPr>
          <a:xfrm>
            <a:off x="6401137" y="2212304"/>
            <a:ext cx="1711319" cy="228175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Rectangle 27"/>
          <p:cNvSpPr/>
          <p:nvPr userDrawn="1"/>
        </p:nvSpPr>
        <p:spPr>
          <a:xfrm>
            <a:off x="2170516" y="716738"/>
            <a:ext cx="4544834" cy="707886"/>
          </a:xfrm>
          <a:prstGeom prst="rect">
            <a:avLst/>
          </a:prstGeom>
        </p:spPr>
        <p:txBody>
          <a:bodyPr wrap="none">
            <a:spAutoFit/>
          </a:bodyPr>
          <a:lstStyle/>
          <a:p>
            <a:pPr algn="ctr"/>
            <a:r>
              <a:rPr lang="hu-HU" sz="4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MICRO TUTORIAL</a:t>
            </a:r>
          </a:p>
        </p:txBody>
      </p:sp>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52031" y="556698"/>
            <a:ext cx="900696" cy="214451"/>
          </a:xfrm>
          <a:prstGeom prst="rect">
            <a:avLst/>
          </a:prstGeom>
        </p:spPr>
      </p:pic>
    </p:spTree>
    <p:extLst>
      <p:ext uri="{BB962C8B-B14F-4D97-AF65-F5344CB8AC3E}">
        <p14:creationId xmlns:p14="http://schemas.microsoft.com/office/powerpoint/2010/main" val="274947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 List - Blue b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29" y="2155372"/>
            <a:ext cx="8404548" cy="1007697"/>
          </a:xfrm>
        </p:spPr>
        <p:txBody>
          <a:bodyPr anchor="b">
            <a:normAutofit/>
          </a:bodyPr>
          <a:lstStyle>
            <a:lvl1pPr>
              <a:lnSpc>
                <a:spcPct val="80000"/>
              </a:lnSpc>
              <a:defRPr sz="72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6918" y="3265710"/>
            <a:ext cx="8362559" cy="2192529"/>
          </a:xfrm>
        </p:spPr>
        <p:txBody>
          <a:bodyPr anchor="t">
            <a:normAutofit/>
          </a:bodyPr>
          <a:lstStyle>
            <a:lvl1pPr marL="342900" indent="-342900">
              <a:lnSpc>
                <a:spcPct val="100000"/>
              </a:lnSpc>
              <a:buFontTx/>
              <a:buBlip>
                <a:blip r:embed="rId2"/>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72656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 2 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912" y="1483568"/>
            <a:ext cx="4212773" cy="4236097"/>
          </a:xfrm>
        </p:spPr>
        <p:txBody>
          <a:bodyPr>
            <a:normAutofit/>
          </a:bodyPr>
          <a:lstStyle>
            <a:lvl1pPr marL="285750" indent="-285750">
              <a:lnSpc>
                <a:spcPct val="150000"/>
              </a:lnSpc>
              <a:buFontTx/>
              <a:buBlip>
                <a:blip r:embed="rId2"/>
              </a:buBlip>
              <a:defRPr sz="1600">
                <a:solidFill>
                  <a:schemeClr val="accent1"/>
                </a:solidFill>
              </a:defRPr>
            </a:lvl1pPr>
            <a:lvl2pPr marL="290322" indent="-285750">
              <a:lnSpc>
                <a:spcPct val="150000"/>
              </a:lnSpc>
              <a:buFontTx/>
              <a:buBlip>
                <a:blip r:embed="rId2"/>
              </a:buBlip>
              <a:defRPr sz="1600">
                <a:solidFill>
                  <a:schemeClr val="accent1"/>
                </a:solidFill>
              </a:defRPr>
            </a:lvl2pPr>
            <a:lvl3pPr marL="285750" indent="-285750">
              <a:lnSpc>
                <a:spcPct val="150000"/>
              </a:lnSpc>
              <a:buFontTx/>
              <a:buBlip>
                <a:blip r:embed="rId2"/>
              </a:buBlip>
              <a:defRPr sz="1600">
                <a:solidFill>
                  <a:schemeClr val="accent1"/>
                </a:solidFill>
              </a:defRPr>
            </a:lvl3pPr>
            <a:lvl4pPr marL="285750" indent="-285750">
              <a:lnSpc>
                <a:spcPct val="150000"/>
              </a:lnSpc>
              <a:buFontTx/>
              <a:buBlip>
                <a:blip r:embed="rId2"/>
              </a:buBlip>
              <a:defRPr sz="1600">
                <a:solidFill>
                  <a:schemeClr val="accent1"/>
                </a:solidFill>
              </a:defRPr>
            </a:lvl4pPr>
            <a:lvl5pPr marL="285750" indent="-285750">
              <a:lnSpc>
                <a:spcPct val="150000"/>
              </a:lnSpc>
              <a:buFontTx/>
              <a:buBlip>
                <a:blip r:embed="rId2"/>
              </a:buBlip>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9"/>
          <p:cNvSpPr>
            <a:spLocks noGrp="1"/>
          </p:cNvSpPr>
          <p:nvPr>
            <p:ph type="title"/>
          </p:nvPr>
        </p:nvSpPr>
        <p:spPr/>
        <p:txBody>
          <a:bodyPr/>
          <a:lstStyle>
            <a:lvl1pPr>
              <a:defRPr>
                <a:solidFill>
                  <a:srgbClr val="C4382E"/>
                </a:solidFill>
              </a:defRPr>
            </a:lvl1pPr>
          </a:lstStyle>
          <a:p>
            <a:r>
              <a:rPr lang="en-US" dirty="0"/>
              <a:t>Click to edit Master title style</a:t>
            </a:r>
            <a:endParaRPr lang="hu-HU" dirty="0"/>
          </a:p>
        </p:txBody>
      </p:sp>
      <p:sp>
        <p:nvSpPr>
          <p:cNvPr id="22"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Content Placeholder 2"/>
          <p:cNvSpPr>
            <a:spLocks noGrp="1"/>
          </p:cNvSpPr>
          <p:nvPr>
            <p:ph idx="10"/>
          </p:nvPr>
        </p:nvSpPr>
        <p:spPr>
          <a:xfrm>
            <a:off x="4660639" y="1483567"/>
            <a:ext cx="4212773" cy="4236097"/>
          </a:xfrm>
        </p:spPr>
        <p:txBody>
          <a:bodyPr>
            <a:normAutofit/>
          </a:bodyPr>
          <a:lstStyle>
            <a:lvl1pPr marL="285750" indent="-285750">
              <a:lnSpc>
                <a:spcPct val="150000"/>
              </a:lnSpc>
              <a:buFontTx/>
              <a:buBlip>
                <a:blip r:embed="rId2"/>
              </a:buBlip>
              <a:defRPr sz="1600">
                <a:solidFill>
                  <a:schemeClr val="accent1"/>
                </a:solidFill>
              </a:defRPr>
            </a:lvl1pPr>
            <a:lvl2pPr marL="290322" indent="-285750">
              <a:lnSpc>
                <a:spcPct val="150000"/>
              </a:lnSpc>
              <a:buFontTx/>
              <a:buBlip>
                <a:blip r:embed="rId2"/>
              </a:buBlip>
              <a:defRPr sz="1600">
                <a:solidFill>
                  <a:schemeClr val="accent1"/>
                </a:solidFill>
              </a:defRPr>
            </a:lvl2pPr>
            <a:lvl3pPr marL="285750" indent="-285750">
              <a:lnSpc>
                <a:spcPct val="150000"/>
              </a:lnSpc>
              <a:buFontTx/>
              <a:buBlip>
                <a:blip r:embed="rId2"/>
              </a:buBlip>
              <a:defRPr sz="1600">
                <a:solidFill>
                  <a:schemeClr val="accent1"/>
                </a:solidFill>
              </a:defRPr>
            </a:lvl3pPr>
            <a:lvl4pPr marL="285750" indent="-285750">
              <a:lnSpc>
                <a:spcPct val="150000"/>
              </a:lnSpc>
              <a:buFontTx/>
              <a:buBlip>
                <a:blip r:embed="rId2"/>
              </a:buBlip>
              <a:defRPr sz="1600">
                <a:solidFill>
                  <a:schemeClr val="accent1"/>
                </a:solidFill>
              </a:defRPr>
            </a:lvl4pPr>
            <a:lvl5pPr marL="285750" indent="-285750">
              <a:lnSpc>
                <a:spcPct val="150000"/>
              </a:lnSpc>
              <a:buFontTx/>
              <a:buBlip>
                <a:blip r:embed="rId2"/>
              </a:buBlip>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web_R_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94135"/>
            <a:ext cx="779037" cy="863865"/>
          </a:xfrm>
          <a:prstGeom prst="rect">
            <a:avLst/>
          </a:prstGeom>
        </p:spPr>
      </p:pic>
    </p:spTree>
    <p:extLst>
      <p:ext uri="{BB962C8B-B14F-4D97-AF65-F5344CB8AC3E}">
        <p14:creationId xmlns:p14="http://schemas.microsoft.com/office/powerpoint/2010/main" val="3790872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4382E"/>
                </a:solidFill>
              </a:defRPr>
            </a:lvl1pPr>
          </a:lstStyle>
          <a:p>
            <a:r>
              <a:rPr lang="en-US" dirty="0"/>
              <a:t>Click to edit Master title style</a:t>
            </a:r>
            <a:endParaRPr lang="hu-HU" dirty="0"/>
          </a:p>
        </p:txBody>
      </p:sp>
      <p:sp>
        <p:nvSpPr>
          <p:cNvPr id="8" name="Content Placeholder 2"/>
          <p:cNvSpPr>
            <a:spLocks noGrp="1"/>
          </p:cNvSpPr>
          <p:nvPr>
            <p:ph idx="1"/>
          </p:nvPr>
        </p:nvSpPr>
        <p:spPr>
          <a:xfrm>
            <a:off x="300912" y="1763498"/>
            <a:ext cx="4212773"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4653642" y="1763498"/>
            <a:ext cx="4212773"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305835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Picture + List">
    <p:spTree>
      <p:nvGrpSpPr>
        <p:cNvPr id="1" name=""/>
        <p:cNvGrpSpPr/>
        <p:nvPr/>
      </p:nvGrpSpPr>
      <p:grpSpPr>
        <a:xfrm>
          <a:off x="0" y="0"/>
          <a:ext cx="0" cy="0"/>
          <a:chOff x="0" y="0"/>
          <a:chExt cx="0" cy="0"/>
        </a:xfrm>
      </p:grpSpPr>
      <p:sp>
        <p:nvSpPr>
          <p:cNvPr id="12" name="Content Placeholder 2"/>
          <p:cNvSpPr>
            <a:spLocks noGrp="1"/>
          </p:cNvSpPr>
          <p:nvPr>
            <p:ph idx="10"/>
          </p:nvPr>
        </p:nvSpPr>
        <p:spPr>
          <a:xfrm>
            <a:off x="4653642" y="1716839"/>
            <a:ext cx="4212773" cy="4236097"/>
          </a:xfrm>
        </p:spPr>
        <p:txBody>
          <a:bodyPr>
            <a:noAutofit/>
          </a:bodyPr>
          <a:lstStyle>
            <a:lvl1pPr marL="285750" indent="-285750">
              <a:lnSpc>
                <a:spcPct val="150000"/>
              </a:lnSpc>
              <a:buFontTx/>
              <a:buBlip>
                <a:blip r:embed="rId2"/>
              </a:buBlip>
              <a:defRPr sz="2800">
                <a:solidFill>
                  <a:schemeClr val="accent1"/>
                </a:solidFill>
              </a:defRPr>
            </a:lvl1pPr>
            <a:lvl2pPr marL="290322" indent="-285750">
              <a:lnSpc>
                <a:spcPct val="150000"/>
              </a:lnSpc>
              <a:buFontTx/>
              <a:buBlip>
                <a:blip r:embed="rId2"/>
              </a:buBlip>
              <a:defRPr sz="2800">
                <a:solidFill>
                  <a:schemeClr val="accent1"/>
                </a:solidFill>
              </a:defRPr>
            </a:lvl2pPr>
            <a:lvl3pPr marL="285750" indent="-285750">
              <a:lnSpc>
                <a:spcPct val="150000"/>
              </a:lnSpc>
              <a:buFontTx/>
              <a:buBlip>
                <a:blip r:embed="rId2"/>
              </a:buBlip>
              <a:defRPr sz="2800">
                <a:solidFill>
                  <a:schemeClr val="accent1"/>
                </a:solidFill>
              </a:defRPr>
            </a:lvl3pPr>
            <a:lvl4pPr marL="285750" indent="-285750">
              <a:lnSpc>
                <a:spcPct val="150000"/>
              </a:lnSpc>
              <a:buFontTx/>
              <a:buBlip>
                <a:blip r:embed="rId2"/>
              </a:buBlip>
              <a:defRPr sz="2800">
                <a:solidFill>
                  <a:schemeClr val="accent1"/>
                </a:solidFill>
              </a:defRPr>
            </a:lvl4pPr>
            <a:lvl5pPr marL="285750" indent="-285750">
              <a:lnSpc>
                <a:spcPct val="150000"/>
              </a:lnSpc>
              <a:buFontTx/>
              <a:buBlip>
                <a:blip r:embed="rId2"/>
              </a:buBlip>
              <a:defRPr sz="2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9"/>
          <p:cNvSpPr>
            <a:spLocks noGrp="1"/>
          </p:cNvSpPr>
          <p:nvPr>
            <p:ph type="title"/>
          </p:nvPr>
        </p:nvSpPr>
        <p:spPr/>
        <p:txBody>
          <a:bodyPr/>
          <a:lstStyle>
            <a:lvl1pPr>
              <a:defRPr>
                <a:solidFill>
                  <a:schemeClr val="accent3"/>
                </a:solidFill>
              </a:defRPr>
            </a:lvl1pPr>
          </a:lstStyle>
          <a:p>
            <a:r>
              <a:rPr lang="en-US" dirty="0"/>
              <a:t>Click to edit Master title style</a:t>
            </a:r>
            <a:endParaRPr lang="hu-HU" dirty="0"/>
          </a:p>
        </p:txBody>
      </p:sp>
      <p:sp>
        <p:nvSpPr>
          <p:cNvPr id="22"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1"/>
          </p:nvPr>
        </p:nvSpPr>
        <p:spPr>
          <a:xfrm>
            <a:off x="300912" y="1716839"/>
            <a:ext cx="4184780" cy="4236097"/>
          </a:xfrm>
        </p:spPr>
        <p:txBody>
          <a:bodyPr/>
          <a:lstStyle/>
          <a:p>
            <a:r>
              <a:rPr lang="en-US" dirty="0"/>
              <a:t>Drag picture to placeholder or click icon to add</a:t>
            </a:r>
            <a:endParaRPr lang="hu-HU"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541567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hu-HU" dirty="0"/>
          </a:p>
        </p:txBody>
      </p:sp>
      <p:sp>
        <p:nvSpPr>
          <p:cNvPr id="12" name="Text Placeholder 11"/>
          <p:cNvSpPr>
            <a:spLocks noGrp="1"/>
          </p:cNvSpPr>
          <p:nvPr>
            <p:ph type="body" sz="quarter" idx="17"/>
          </p:nvPr>
        </p:nvSpPr>
        <p:spPr>
          <a:xfrm>
            <a:off x="1329613" y="1567552"/>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13"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20" name="Picture Placeholder 6"/>
          <p:cNvSpPr>
            <a:spLocks noGrp="1"/>
          </p:cNvSpPr>
          <p:nvPr>
            <p:ph type="pic" sz="quarter" idx="23"/>
          </p:nvPr>
        </p:nvSpPr>
        <p:spPr>
          <a:xfrm>
            <a:off x="300913" y="171684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6" name="Text Placeholder 11"/>
          <p:cNvSpPr>
            <a:spLocks noGrp="1"/>
          </p:cNvSpPr>
          <p:nvPr>
            <p:ph type="body" sz="quarter" idx="24"/>
          </p:nvPr>
        </p:nvSpPr>
        <p:spPr>
          <a:xfrm>
            <a:off x="5607699" y="1511571"/>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27" name="Picture Placeholder 6"/>
          <p:cNvSpPr>
            <a:spLocks noGrp="1"/>
          </p:cNvSpPr>
          <p:nvPr>
            <p:ph type="pic" sz="quarter" idx="25"/>
          </p:nvPr>
        </p:nvSpPr>
        <p:spPr>
          <a:xfrm>
            <a:off x="4578999" y="1660861"/>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8" name="Text Placeholder 11"/>
          <p:cNvSpPr>
            <a:spLocks noGrp="1"/>
          </p:cNvSpPr>
          <p:nvPr>
            <p:ph type="body" sz="quarter" idx="26"/>
          </p:nvPr>
        </p:nvSpPr>
        <p:spPr>
          <a:xfrm>
            <a:off x="1329613" y="3181763"/>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29" name="Picture Placeholder 6"/>
          <p:cNvSpPr>
            <a:spLocks noGrp="1"/>
          </p:cNvSpPr>
          <p:nvPr>
            <p:ph type="pic" sz="quarter" idx="27"/>
          </p:nvPr>
        </p:nvSpPr>
        <p:spPr>
          <a:xfrm>
            <a:off x="300913" y="333105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0" name="Text Placeholder 11"/>
          <p:cNvSpPr>
            <a:spLocks noGrp="1"/>
          </p:cNvSpPr>
          <p:nvPr>
            <p:ph type="body" sz="quarter" idx="28"/>
          </p:nvPr>
        </p:nvSpPr>
        <p:spPr>
          <a:xfrm>
            <a:off x="5607699" y="3125782"/>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31" name="Picture Placeholder 6"/>
          <p:cNvSpPr>
            <a:spLocks noGrp="1"/>
          </p:cNvSpPr>
          <p:nvPr>
            <p:ph type="pic" sz="quarter" idx="29"/>
          </p:nvPr>
        </p:nvSpPr>
        <p:spPr>
          <a:xfrm>
            <a:off x="4578999" y="327507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2" name="Text Placeholder 11"/>
          <p:cNvSpPr>
            <a:spLocks noGrp="1"/>
          </p:cNvSpPr>
          <p:nvPr>
            <p:ph type="body" sz="quarter" idx="30"/>
          </p:nvPr>
        </p:nvSpPr>
        <p:spPr>
          <a:xfrm>
            <a:off x="1329613" y="4761092"/>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33" name="Picture Placeholder 6"/>
          <p:cNvSpPr>
            <a:spLocks noGrp="1"/>
          </p:cNvSpPr>
          <p:nvPr>
            <p:ph type="pic" sz="quarter" idx="31"/>
          </p:nvPr>
        </p:nvSpPr>
        <p:spPr>
          <a:xfrm>
            <a:off x="300913" y="491038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4" name="Text Placeholder 11"/>
          <p:cNvSpPr>
            <a:spLocks noGrp="1"/>
          </p:cNvSpPr>
          <p:nvPr>
            <p:ph type="body" sz="quarter" idx="32"/>
          </p:nvPr>
        </p:nvSpPr>
        <p:spPr>
          <a:xfrm>
            <a:off x="5607699" y="4705111"/>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35" name="Picture Placeholder 6"/>
          <p:cNvSpPr>
            <a:spLocks noGrp="1"/>
          </p:cNvSpPr>
          <p:nvPr>
            <p:ph type="pic" sz="quarter" idx="33"/>
          </p:nvPr>
        </p:nvSpPr>
        <p:spPr>
          <a:xfrm>
            <a:off x="4578999" y="4854401"/>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16" name="Picture Placeholder 4"/>
          <p:cNvSpPr>
            <a:spLocks noGrp="1"/>
          </p:cNvSpPr>
          <p:nvPr>
            <p:ph type="pic" sz="quarter" idx="34"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938311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 Big image (Monito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976" y="410548"/>
            <a:ext cx="3013059" cy="2631233"/>
          </a:xfrm>
        </p:spPr>
        <p:txBody>
          <a:bodyPr anchor="b">
            <a:normAutofit/>
          </a:bodyPr>
          <a:lstStyle>
            <a:lvl1pPr>
              <a:lnSpc>
                <a:spcPct val="100000"/>
              </a:lnSpc>
              <a:defRPr sz="4800">
                <a:solidFill>
                  <a:schemeClr val="bg1"/>
                </a:solidFill>
              </a:defRPr>
            </a:lvl1pPr>
          </a:lstStyle>
          <a:p>
            <a:r>
              <a:rPr lang="en-US"/>
              <a:t>Click to edit Master title style</a:t>
            </a:r>
            <a:endParaRPr lang="hu-HU" dirty="0"/>
          </a:p>
        </p:txBody>
      </p:sp>
      <p:sp>
        <p:nvSpPr>
          <p:cNvPr id="9"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0"/>
          </p:nvPr>
        </p:nvSpPr>
        <p:spPr>
          <a:xfrm>
            <a:off x="3849291" y="1614196"/>
            <a:ext cx="4401303" cy="3638842"/>
          </a:xfrm>
        </p:spPr>
        <p:txBody>
          <a:bodyPr>
            <a:normAutofit/>
          </a:bodyPr>
          <a:lstStyle>
            <a:lvl1pPr marL="0" indent="0" algn="ctr">
              <a:buNone/>
              <a:defRPr sz="2000"/>
            </a:lvl1pPr>
          </a:lstStyle>
          <a:p>
            <a:r>
              <a:rPr lang="en-US" dirty="0"/>
              <a:t>Drag picture to placeholder or click icon to add</a:t>
            </a:r>
            <a:endParaRPr lang="hu-HU"/>
          </a:p>
        </p:txBody>
      </p:sp>
      <p:sp>
        <p:nvSpPr>
          <p:cNvPr id="8" name="Text Placeholder 3"/>
          <p:cNvSpPr>
            <a:spLocks noGrp="1"/>
          </p:cNvSpPr>
          <p:nvPr>
            <p:ph type="body" sz="half" idx="2"/>
          </p:nvPr>
        </p:nvSpPr>
        <p:spPr>
          <a:xfrm>
            <a:off x="296975" y="3041781"/>
            <a:ext cx="301306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7"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248979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Brows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9380" y="1322260"/>
            <a:ext cx="3013059" cy="1374287"/>
          </a:xfrm>
        </p:spPr>
        <p:txBody>
          <a:bodyPr anchor="b">
            <a:normAutofit/>
          </a:bodyPr>
          <a:lstStyle>
            <a:lvl1pPr algn="l">
              <a:defRPr sz="4800">
                <a:solidFill>
                  <a:schemeClr val="accent1"/>
                </a:solidFill>
              </a:defRPr>
            </a:lvl1pPr>
          </a:lstStyle>
          <a:p>
            <a:r>
              <a:rPr lang="en-US"/>
              <a:t>Click to edit Master title style</a:t>
            </a:r>
            <a:endParaRPr lang="hu-HU" dirty="0"/>
          </a:p>
        </p:txBody>
      </p:sp>
      <p:sp>
        <p:nvSpPr>
          <p:cNvPr id="9"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0"/>
          </p:nvPr>
        </p:nvSpPr>
        <p:spPr>
          <a:xfrm>
            <a:off x="525260" y="1726162"/>
            <a:ext cx="4884162" cy="4217437"/>
          </a:xfrm>
        </p:spPr>
        <p:txBody>
          <a:bodyPr>
            <a:normAutofit/>
          </a:bodyPr>
          <a:lstStyle>
            <a:lvl1pPr marL="0" indent="0" algn="ctr">
              <a:buNone/>
              <a:defRPr sz="2000"/>
            </a:lvl1pPr>
          </a:lstStyle>
          <a:p>
            <a:r>
              <a:rPr lang="en-US" dirty="0"/>
              <a:t>Drag picture to placeholder or click icon to add</a:t>
            </a:r>
            <a:endParaRPr lang="hu-HU"/>
          </a:p>
        </p:txBody>
      </p:sp>
      <p:sp>
        <p:nvSpPr>
          <p:cNvPr id="7" name="Text Placeholder 3"/>
          <p:cNvSpPr>
            <a:spLocks noGrp="1"/>
          </p:cNvSpPr>
          <p:nvPr>
            <p:ph type="body" sz="half" idx="2"/>
          </p:nvPr>
        </p:nvSpPr>
        <p:spPr>
          <a:xfrm>
            <a:off x="5769380" y="2741851"/>
            <a:ext cx="3013060" cy="1456926"/>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10"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094289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Tab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290161" y="2855167"/>
            <a:ext cx="1735082" cy="3079102"/>
          </a:xfrm>
        </p:spPr>
        <p:txBody>
          <a:bodyPr>
            <a:normAutofit/>
          </a:bodyPr>
          <a:lstStyle>
            <a:lvl1pPr marL="0" indent="0" algn="ctr">
              <a:buNone/>
              <a:defRPr sz="2000"/>
            </a:lvl1pPr>
          </a:lstStyle>
          <a:p>
            <a:r>
              <a:rPr lang="en-US" dirty="0"/>
              <a:t>Drag picture to placeholder or click icon to add</a:t>
            </a:r>
            <a:endParaRPr lang="hu-HU"/>
          </a:p>
        </p:txBody>
      </p:sp>
      <p:sp>
        <p:nvSpPr>
          <p:cNvPr id="9"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6" name="Picture Placeholder 3"/>
          <p:cNvSpPr>
            <a:spLocks noGrp="1"/>
          </p:cNvSpPr>
          <p:nvPr>
            <p:ph type="pic" sz="quarter" idx="11"/>
          </p:nvPr>
        </p:nvSpPr>
        <p:spPr>
          <a:xfrm>
            <a:off x="6412876" y="2855167"/>
            <a:ext cx="1735082" cy="3079102"/>
          </a:xfrm>
        </p:spPr>
        <p:txBody>
          <a:bodyPr>
            <a:normAutofit/>
          </a:bodyPr>
          <a:lstStyle>
            <a:lvl1pPr marL="0" indent="0" algn="ctr">
              <a:buNone/>
              <a:defRPr sz="2000"/>
            </a:lvl1pPr>
          </a:lstStyle>
          <a:p>
            <a:r>
              <a:rPr lang="en-US" dirty="0"/>
              <a:t>Drag picture to placeholder or click icon to add</a:t>
            </a:r>
            <a:endParaRPr lang="hu-HU"/>
          </a:p>
        </p:txBody>
      </p:sp>
      <p:sp>
        <p:nvSpPr>
          <p:cNvPr id="7" name="Title 1"/>
          <p:cNvSpPr>
            <a:spLocks noGrp="1"/>
          </p:cNvSpPr>
          <p:nvPr>
            <p:ph type="title"/>
          </p:nvPr>
        </p:nvSpPr>
        <p:spPr>
          <a:xfrm>
            <a:off x="296976" y="410548"/>
            <a:ext cx="3013059" cy="2631233"/>
          </a:xfrm>
        </p:spPr>
        <p:txBody>
          <a:bodyPr anchor="b">
            <a:normAutofit/>
          </a:bodyPr>
          <a:lstStyle>
            <a:lvl1pPr>
              <a:defRPr sz="4800">
                <a:solidFill>
                  <a:schemeClr val="accent4"/>
                </a:solidFill>
              </a:defRPr>
            </a:lvl1pPr>
          </a:lstStyle>
          <a:p>
            <a:r>
              <a:rPr lang="en-US"/>
              <a:t>Click to edit Master title style</a:t>
            </a:r>
            <a:endParaRPr lang="hu-HU" dirty="0"/>
          </a:p>
        </p:txBody>
      </p:sp>
      <p:sp>
        <p:nvSpPr>
          <p:cNvPr id="11" name="Text Placeholder 3"/>
          <p:cNvSpPr>
            <a:spLocks noGrp="1"/>
          </p:cNvSpPr>
          <p:nvPr>
            <p:ph type="body" sz="half" idx="2"/>
          </p:nvPr>
        </p:nvSpPr>
        <p:spPr>
          <a:xfrm>
            <a:off x="296975" y="3461657"/>
            <a:ext cx="3013060" cy="2707110"/>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948632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 Big image (Mobile)">
    <p:bg>
      <p:bgPr>
        <a:blipFill dpi="0" rotWithShape="1">
          <a:blip r:embed="rId2">
            <a:lum/>
          </a:blip>
          <a:srcRect/>
          <a:stretch>
            <a:fillRect t="-28000" b="-48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268983" y="3349691"/>
            <a:ext cx="3217750" cy="2822257"/>
          </a:xfrm>
        </p:spPr>
        <p:txBody>
          <a:bodyPr anchor="b"/>
          <a:lstStyle>
            <a:lvl1pPr>
              <a:defRPr>
                <a:solidFill>
                  <a:schemeClr val="bg1"/>
                </a:solidFill>
              </a:defRPr>
            </a:lvl1pPr>
          </a:lstStyle>
          <a:p>
            <a:r>
              <a:rPr lang="en-US"/>
              <a:t>Click to edit Master title style</a:t>
            </a:r>
            <a:endParaRPr lang="hu-HU" dirty="0"/>
          </a:p>
        </p:txBody>
      </p:sp>
      <p:sp>
        <p:nvSpPr>
          <p:cNvPr id="10"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2"/>
          <p:cNvSpPr>
            <a:spLocks noGrp="1"/>
          </p:cNvSpPr>
          <p:nvPr>
            <p:ph type="pic" sz="quarter" idx="10"/>
          </p:nvPr>
        </p:nvSpPr>
        <p:spPr>
          <a:xfrm rot="60000">
            <a:off x="4738328" y="326510"/>
            <a:ext cx="2248478" cy="5867879"/>
          </a:xfrm>
          <a:effectLst>
            <a:softEdge rad="406400"/>
          </a:effectLst>
          <a:scene3d>
            <a:camera prst="orthographicFront"/>
            <a:lightRig rig="chilly" dir="t"/>
          </a:scene3d>
          <a:sp3d extrusionH="76200" prstMaterial="softEdge">
            <a:bevelT w="63500" h="63500"/>
            <a:bevelB w="165100" prst="coolSlant"/>
            <a:extrusionClr>
              <a:schemeClr val="accent1"/>
            </a:extrusionClr>
          </a:sp3d>
        </p:spPr>
        <p:txBody>
          <a:bodyPr>
            <a:normAutofit/>
            <a:sp3d extrusionH="57150">
              <a:bevelT w="38100" h="38100" prst="slope"/>
            </a:sp3d>
          </a:bodyPr>
          <a:lstStyle>
            <a:lvl1pPr marL="0" indent="0" algn="ctr">
              <a:lnSpc>
                <a:spcPct val="150000"/>
              </a:lnSpc>
              <a:buFont typeface="Arial" panose="020B0604020202020204" pitchFamily="34" charset="0"/>
              <a:buNone/>
              <a:defRPr sz="1800">
                <a:solidFill>
                  <a:schemeClr val="accent1"/>
                </a:solidFill>
              </a:defRPr>
            </a:lvl1pPr>
          </a:lstStyle>
          <a:p>
            <a:r>
              <a:rPr lang="en-US" dirty="0"/>
              <a:t>Drag picture to placeholder or click icon to add</a:t>
            </a:r>
            <a:endParaRPr lang="hu-HU"/>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00803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4 Image + 4 Content">
    <p:spTree>
      <p:nvGrpSpPr>
        <p:cNvPr id="1" name=""/>
        <p:cNvGrpSpPr/>
        <p:nvPr/>
      </p:nvGrpSpPr>
      <p:grpSpPr>
        <a:xfrm>
          <a:off x="0" y="0"/>
          <a:ext cx="0" cy="0"/>
          <a:chOff x="0" y="0"/>
          <a:chExt cx="0" cy="0"/>
        </a:xfrm>
      </p:grpSpPr>
      <p:sp>
        <p:nvSpPr>
          <p:cNvPr id="2" name="Title 1"/>
          <p:cNvSpPr>
            <a:spLocks noGrp="1"/>
          </p:cNvSpPr>
          <p:nvPr>
            <p:ph type="title"/>
          </p:nvPr>
        </p:nvSpPr>
        <p:spPr>
          <a:xfrm>
            <a:off x="300913" y="499534"/>
            <a:ext cx="8376557" cy="638802"/>
          </a:xfrm>
        </p:spPr>
        <p:txBody>
          <a:bodyPr>
            <a:normAutofit/>
          </a:bodyPr>
          <a:lstStyle>
            <a:lvl1pPr algn="ctr">
              <a:defRPr sz="3600" b="0"/>
            </a:lvl1pPr>
          </a:lstStyle>
          <a:p>
            <a:r>
              <a:rPr lang="en-US" dirty="0"/>
              <a:t>Click to edit Master title style</a:t>
            </a:r>
          </a:p>
        </p:txBody>
      </p:sp>
      <p:sp>
        <p:nvSpPr>
          <p:cNvPr id="20" name="Text Placeholder 18"/>
          <p:cNvSpPr>
            <a:spLocks noGrp="1"/>
          </p:cNvSpPr>
          <p:nvPr>
            <p:ph type="body" sz="quarter" idx="17"/>
          </p:nvPr>
        </p:nvSpPr>
        <p:spPr>
          <a:xfrm>
            <a:off x="373949" y="4422712"/>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8" name="Text Placeholder 18"/>
          <p:cNvSpPr>
            <a:spLocks noGrp="1"/>
          </p:cNvSpPr>
          <p:nvPr>
            <p:ph type="body" sz="quarter" idx="24"/>
          </p:nvPr>
        </p:nvSpPr>
        <p:spPr>
          <a:xfrm>
            <a:off x="2465706" y="4422711"/>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9" name="Text Placeholder 18"/>
          <p:cNvSpPr>
            <a:spLocks noGrp="1"/>
          </p:cNvSpPr>
          <p:nvPr>
            <p:ph type="body" sz="quarter" idx="25"/>
          </p:nvPr>
        </p:nvSpPr>
        <p:spPr>
          <a:xfrm>
            <a:off x="4557463" y="4422710"/>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30" name="Text Placeholder 18"/>
          <p:cNvSpPr>
            <a:spLocks noGrp="1"/>
          </p:cNvSpPr>
          <p:nvPr>
            <p:ph type="body" sz="quarter" idx="26"/>
          </p:nvPr>
        </p:nvSpPr>
        <p:spPr>
          <a:xfrm>
            <a:off x="6649219" y="4422710"/>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5" name="Picture Placeholder 4"/>
          <p:cNvSpPr>
            <a:spLocks noGrp="1"/>
          </p:cNvSpPr>
          <p:nvPr>
            <p:ph type="pic" sz="quarter" idx="27"/>
          </p:nvPr>
        </p:nvSpPr>
        <p:spPr>
          <a:xfrm>
            <a:off x="373948" y="1700635"/>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a:p>
        </p:txBody>
      </p:sp>
      <p:sp>
        <p:nvSpPr>
          <p:cNvPr id="14" name="Picture Placeholder 4"/>
          <p:cNvSpPr>
            <a:spLocks noGrp="1"/>
          </p:cNvSpPr>
          <p:nvPr>
            <p:ph type="pic" sz="quarter" idx="28"/>
          </p:nvPr>
        </p:nvSpPr>
        <p:spPr>
          <a:xfrm>
            <a:off x="2465705" y="1700634"/>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a:p>
        </p:txBody>
      </p:sp>
      <p:sp>
        <p:nvSpPr>
          <p:cNvPr id="15" name="Picture Placeholder 4"/>
          <p:cNvSpPr>
            <a:spLocks noGrp="1"/>
          </p:cNvSpPr>
          <p:nvPr>
            <p:ph type="pic" sz="quarter" idx="29"/>
          </p:nvPr>
        </p:nvSpPr>
        <p:spPr>
          <a:xfrm>
            <a:off x="4557462" y="1700633"/>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a:p>
        </p:txBody>
      </p:sp>
      <p:sp>
        <p:nvSpPr>
          <p:cNvPr id="16" name="Picture Placeholder 4"/>
          <p:cNvSpPr>
            <a:spLocks noGrp="1"/>
          </p:cNvSpPr>
          <p:nvPr>
            <p:ph type="pic" sz="quarter" idx="30"/>
          </p:nvPr>
        </p:nvSpPr>
        <p:spPr>
          <a:xfrm>
            <a:off x="6649219" y="1700632"/>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dirty="0"/>
          </a:p>
        </p:txBody>
      </p:sp>
      <p:sp>
        <p:nvSpPr>
          <p:cNvPr id="12"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13" name="Picture Placeholder 4"/>
          <p:cNvSpPr>
            <a:spLocks noGrp="1"/>
          </p:cNvSpPr>
          <p:nvPr>
            <p:ph type="pic" sz="quarter" idx="31"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2216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 Subtitle // Red">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035" y="4065813"/>
            <a:ext cx="852264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3049361" y="1787980"/>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1575021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4 Icon + 4 Content">
    <p:spTree>
      <p:nvGrpSpPr>
        <p:cNvPr id="1" name=""/>
        <p:cNvGrpSpPr/>
        <p:nvPr/>
      </p:nvGrpSpPr>
      <p:grpSpPr>
        <a:xfrm>
          <a:off x="0" y="0"/>
          <a:ext cx="0" cy="0"/>
          <a:chOff x="0" y="0"/>
          <a:chExt cx="0" cy="0"/>
        </a:xfrm>
      </p:grpSpPr>
      <p:sp>
        <p:nvSpPr>
          <p:cNvPr id="2" name="Title 1"/>
          <p:cNvSpPr>
            <a:spLocks noGrp="1"/>
          </p:cNvSpPr>
          <p:nvPr>
            <p:ph type="title"/>
          </p:nvPr>
        </p:nvSpPr>
        <p:spPr>
          <a:xfrm>
            <a:off x="300913" y="499534"/>
            <a:ext cx="8376557" cy="638802"/>
          </a:xfrm>
        </p:spPr>
        <p:txBody>
          <a:bodyPr>
            <a:normAutofit/>
          </a:bodyPr>
          <a:lstStyle>
            <a:lvl1pPr algn="ctr">
              <a:defRPr sz="3600" b="0"/>
            </a:lvl1pPr>
          </a:lstStyle>
          <a:p>
            <a:r>
              <a:rPr lang="en-US"/>
              <a:t>Click to edit Master title style</a:t>
            </a:r>
            <a:endParaRPr lang="en-US" dirty="0"/>
          </a:p>
        </p:txBody>
      </p:sp>
      <p:sp>
        <p:nvSpPr>
          <p:cNvPr id="20" name="Text Placeholder 18"/>
          <p:cNvSpPr>
            <a:spLocks noGrp="1"/>
          </p:cNvSpPr>
          <p:nvPr>
            <p:ph type="body" sz="quarter" idx="17"/>
          </p:nvPr>
        </p:nvSpPr>
        <p:spPr>
          <a:xfrm>
            <a:off x="373949" y="3275047"/>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8" name="Text Placeholder 18"/>
          <p:cNvSpPr>
            <a:spLocks noGrp="1"/>
          </p:cNvSpPr>
          <p:nvPr>
            <p:ph type="body" sz="quarter" idx="24"/>
          </p:nvPr>
        </p:nvSpPr>
        <p:spPr>
          <a:xfrm>
            <a:off x="2465706" y="3275046"/>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9" name="Text Placeholder 18"/>
          <p:cNvSpPr>
            <a:spLocks noGrp="1"/>
          </p:cNvSpPr>
          <p:nvPr>
            <p:ph type="body" sz="quarter" idx="25"/>
          </p:nvPr>
        </p:nvSpPr>
        <p:spPr>
          <a:xfrm>
            <a:off x="4557463" y="3275045"/>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30" name="Text Placeholder 18"/>
          <p:cNvSpPr>
            <a:spLocks noGrp="1"/>
          </p:cNvSpPr>
          <p:nvPr>
            <p:ph type="body" sz="quarter" idx="26"/>
          </p:nvPr>
        </p:nvSpPr>
        <p:spPr>
          <a:xfrm>
            <a:off x="6649219" y="3275045"/>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18" name="Picture Placeholder 6"/>
          <p:cNvSpPr>
            <a:spLocks noGrp="1"/>
          </p:cNvSpPr>
          <p:nvPr>
            <p:ph type="pic" sz="quarter" idx="23"/>
          </p:nvPr>
        </p:nvSpPr>
        <p:spPr>
          <a:xfrm>
            <a:off x="841888" y="1866133"/>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19" name="Picture Placeholder 6"/>
          <p:cNvSpPr>
            <a:spLocks noGrp="1"/>
          </p:cNvSpPr>
          <p:nvPr>
            <p:ph type="pic" sz="quarter" idx="27"/>
          </p:nvPr>
        </p:nvSpPr>
        <p:spPr>
          <a:xfrm>
            <a:off x="2933645" y="186613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1" name="Picture Placeholder 6"/>
          <p:cNvSpPr>
            <a:spLocks noGrp="1"/>
          </p:cNvSpPr>
          <p:nvPr>
            <p:ph type="pic" sz="quarter" idx="28"/>
          </p:nvPr>
        </p:nvSpPr>
        <p:spPr>
          <a:xfrm>
            <a:off x="5025402" y="1866131"/>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2" name="Picture Placeholder 6"/>
          <p:cNvSpPr>
            <a:spLocks noGrp="1"/>
          </p:cNvSpPr>
          <p:nvPr>
            <p:ph type="pic" sz="quarter" idx="29"/>
          </p:nvPr>
        </p:nvSpPr>
        <p:spPr>
          <a:xfrm>
            <a:off x="7117159" y="1866130"/>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 name="Slide Number Placeholder 2"/>
          <p:cNvSpPr>
            <a:spLocks noGrp="1"/>
          </p:cNvSpPr>
          <p:nvPr>
            <p:ph type="sldNum" sz="quarter" idx="30"/>
          </p:nvPr>
        </p:nvSpPr>
        <p:spPr/>
        <p:txBody>
          <a:bodyPr/>
          <a:lstStyle/>
          <a:p>
            <a:fld id="{4FAB73BC-B049-4115-A692-8D63A059BFB8}" type="slidenum">
              <a:rPr lang="en-US" smtClean="0"/>
              <a:pPr/>
              <a:t>‹#›</a:t>
            </a:fld>
            <a:endParaRPr lang="en-US" dirty="0"/>
          </a:p>
        </p:txBody>
      </p:sp>
      <p:sp>
        <p:nvSpPr>
          <p:cNvPr id="12" name="Picture Placeholder 4"/>
          <p:cNvSpPr>
            <a:spLocks noGrp="1"/>
          </p:cNvSpPr>
          <p:nvPr>
            <p:ph type="pic" sz="quarter" idx="31"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840782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 Subtitle + 2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3"/>
          </p:nvPr>
        </p:nvSpPr>
        <p:spPr>
          <a:xfrm>
            <a:off x="4485692" y="1539557"/>
            <a:ext cx="4121798"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p:cNvSpPr>
            <a:spLocks noGrp="1"/>
          </p:cNvSpPr>
          <p:nvPr>
            <p:ph type="body" sz="quarter" idx="13"/>
          </p:nvPr>
        </p:nvSpPr>
        <p:spPr>
          <a:xfrm>
            <a:off x="356461" y="1530227"/>
            <a:ext cx="4122669"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p:cNvSpPr>
            <a:spLocks noGrp="1"/>
          </p:cNvSpPr>
          <p:nvPr>
            <p:ph type="sldNum" sz="quarter" idx="15"/>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2"/>
          <p:cNvSpPr>
            <a:spLocks noGrp="1"/>
          </p:cNvSpPr>
          <p:nvPr>
            <p:ph type="pic" sz="quarter" idx="16"/>
          </p:nvPr>
        </p:nvSpPr>
        <p:spPr>
          <a:xfrm>
            <a:off x="420291" y="1870146"/>
            <a:ext cx="3981450" cy="4167188"/>
          </a:xfrm>
        </p:spPr>
        <p:txBody>
          <a:bodyPr/>
          <a:lstStyle/>
          <a:p>
            <a:r>
              <a:rPr lang="en-US" dirty="0"/>
              <a:t>Drag picture to placeholder or click icon to add</a:t>
            </a:r>
            <a:endParaRPr lang="hu-HU"/>
          </a:p>
        </p:txBody>
      </p:sp>
      <p:sp>
        <p:nvSpPr>
          <p:cNvPr id="11" name="Picture Placeholder 2"/>
          <p:cNvSpPr>
            <a:spLocks noGrp="1"/>
          </p:cNvSpPr>
          <p:nvPr>
            <p:ph type="pic" sz="quarter" idx="17"/>
          </p:nvPr>
        </p:nvSpPr>
        <p:spPr>
          <a:xfrm>
            <a:off x="4587162" y="1879477"/>
            <a:ext cx="3981450" cy="4167188"/>
          </a:xfrm>
        </p:spPr>
        <p:txBody>
          <a:bodyPr/>
          <a:lstStyle/>
          <a:p>
            <a:r>
              <a:rPr lang="en-US" dirty="0"/>
              <a:t>Drag picture to placeholder or click icon to add</a:t>
            </a:r>
            <a:endParaRPr lang="hu-HU" dirty="0"/>
          </a:p>
        </p:txBody>
      </p:sp>
      <p:sp>
        <p:nvSpPr>
          <p:cNvPr id="8"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103259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4" name="Picture Placeholder 4"/>
          <p:cNvSpPr>
            <a:spLocks noGrp="1"/>
          </p:cNvSpPr>
          <p:nvPr>
            <p:ph type="pic" sz="quarter" idx="29" hasCustomPrompt="1"/>
          </p:nvPr>
        </p:nvSpPr>
        <p:spPr>
          <a:xfrm>
            <a:off x="300912" y="6056587"/>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477906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 Backgroun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4"/>
          <p:cNvSpPr>
            <a:spLocks noGrp="1"/>
          </p:cNvSpPr>
          <p:nvPr>
            <p:ph type="pic" sz="quarter" idx="27" hasCustomPrompt="1"/>
          </p:nvPr>
        </p:nvSpPr>
        <p:spPr>
          <a:xfrm>
            <a:off x="3049361" y="2263842"/>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1260244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 Right Line (Title + Content)">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a:xfrm>
            <a:off x="5715000" y="0"/>
            <a:ext cx="3429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00913" y="419878"/>
            <a:ext cx="5283459" cy="52189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6"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73423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 Right Line (Title + Lis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5715000" y="0"/>
            <a:ext cx="3429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467635"/>
            <a:ext cx="2537460" cy="1118567"/>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3" name="Content Placeholder 2"/>
          <p:cNvSpPr>
            <a:spLocks noGrp="1"/>
          </p:cNvSpPr>
          <p:nvPr>
            <p:ph idx="1"/>
          </p:nvPr>
        </p:nvSpPr>
        <p:spPr>
          <a:xfrm>
            <a:off x="300913" y="419878"/>
            <a:ext cx="5283459" cy="54677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6206987" y="1660850"/>
            <a:ext cx="2548890" cy="4777273"/>
          </a:xfrm>
        </p:spPr>
        <p:txBody>
          <a:bodyPr>
            <a:normAutofit/>
          </a:bodyPr>
          <a:lstStyle>
            <a:lvl1pPr marL="342900" marR="0" indent="-342900" algn="l" defTabSz="914400" rtl="0" eaLnBrk="1" fontAlgn="auto" latinLnBrk="0" hangingPunct="1">
              <a:lnSpc>
                <a:spcPct val="150000"/>
              </a:lnSpc>
              <a:spcBef>
                <a:spcPts val="1200"/>
              </a:spcBef>
              <a:spcAft>
                <a:spcPts val="0"/>
              </a:spcAft>
              <a:buClrTx/>
              <a:buSzTx/>
              <a:buFontTx/>
              <a:buBlip>
                <a:blip r:embed="rId2"/>
              </a:buBlip>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tabLst/>
              <a:defRPr/>
            </a:pPr>
            <a:r>
              <a:rPr lang="hu-HU" dirty="0"/>
              <a:t> </a:t>
            </a:r>
            <a:r>
              <a:rPr lang="en-US" dirty="0"/>
              <a:t>Click to edit Master text styles</a:t>
            </a:r>
          </a:p>
        </p:txBody>
      </p:sp>
      <p:sp>
        <p:nvSpPr>
          <p:cNvPr id="7"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8"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081072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 Left Line (Title + Content)">
    <p:spTree>
      <p:nvGrpSpPr>
        <p:cNvPr id="1" name=""/>
        <p:cNvGrpSpPr/>
        <p:nvPr/>
      </p:nvGrpSpPr>
      <p:grpSpPr>
        <a:xfrm>
          <a:off x="0" y="0"/>
          <a:ext cx="0" cy="0"/>
          <a:chOff x="0" y="0"/>
          <a:chExt cx="0" cy="0"/>
        </a:xfrm>
      </p:grpSpPr>
      <p:sp>
        <p:nvSpPr>
          <p:cNvPr id="6" name="Rectangle 5"/>
          <p:cNvSpPr/>
          <p:nvPr userDrawn="1"/>
        </p:nvSpPr>
        <p:spPr>
          <a:xfrm>
            <a:off x="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481053" y="542282"/>
            <a:ext cx="2537460" cy="1920240"/>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8" name="Content Placeholder 2"/>
          <p:cNvSpPr>
            <a:spLocks noGrp="1"/>
          </p:cNvSpPr>
          <p:nvPr>
            <p:ph idx="1"/>
          </p:nvPr>
        </p:nvSpPr>
        <p:spPr>
          <a:xfrm>
            <a:off x="3920987" y="1143000"/>
            <a:ext cx="4572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2"/>
          </p:nvPr>
        </p:nvSpPr>
        <p:spPr>
          <a:xfrm>
            <a:off x="491987" y="2511813"/>
            <a:ext cx="254889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10"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11" name="Picture Placeholder 4"/>
          <p:cNvSpPr>
            <a:spLocks noGrp="1"/>
          </p:cNvSpPr>
          <p:nvPr>
            <p:ph type="pic" sz="quarter" idx="29" hasCustomPrompt="1"/>
          </p:nvPr>
        </p:nvSpPr>
        <p:spPr>
          <a:xfrm>
            <a:off x="489857" y="6147928"/>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custDataLst>
      <p:tags r:id="rId1"/>
    </p:custDataLst>
    <p:extLst>
      <p:ext uri="{BB962C8B-B14F-4D97-AF65-F5344CB8AC3E}">
        <p14:creationId xmlns:p14="http://schemas.microsoft.com/office/powerpoint/2010/main" val="371340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 Left Title + Content">
    <p:bg>
      <p:bgPr>
        <a:solidFill>
          <a:schemeClr val="bg2"/>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00912" y="3173514"/>
            <a:ext cx="2614234" cy="1099906"/>
          </a:xfrm>
        </p:spPr>
        <p:txBody>
          <a:bodyPr anchor="b">
            <a:noAutofit/>
          </a:bodyPr>
          <a:lstStyle>
            <a:lvl1pPr>
              <a:lnSpc>
                <a:spcPct val="85000"/>
              </a:lnSpc>
              <a:defRPr sz="4000">
                <a:solidFill>
                  <a:schemeClr val="accent4"/>
                </a:solidFill>
              </a:defRPr>
            </a:lvl1pPr>
          </a:lstStyle>
          <a:p>
            <a:r>
              <a:rPr lang="en-US" dirty="0"/>
              <a:t>Click to edit Master title style</a:t>
            </a:r>
          </a:p>
        </p:txBody>
      </p:sp>
      <p:sp>
        <p:nvSpPr>
          <p:cNvPr id="3" name="Content Placeholder 2"/>
          <p:cNvSpPr>
            <a:spLocks noGrp="1"/>
          </p:cNvSpPr>
          <p:nvPr>
            <p:ph idx="1"/>
          </p:nvPr>
        </p:nvSpPr>
        <p:spPr>
          <a:xfrm>
            <a:off x="3160745" y="588936"/>
            <a:ext cx="5642687"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0913" y="4273420"/>
            <a:ext cx="2625664" cy="1772818"/>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dirty="0"/>
              <a:t>Click to edit Master text styles</a:t>
            </a:r>
          </a:p>
        </p:txBody>
      </p:sp>
      <p:sp>
        <p:nvSpPr>
          <p:cNvPr id="5"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custDataLst>
      <p:tags r:id="rId1"/>
    </p:custDataLst>
    <p:extLst>
      <p:ext uri="{BB962C8B-B14F-4D97-AF65-F5344CB8AC3E}">
        <p14:creationId xmlns:p14="http://schemas.microsoft.com/office/powerpoint/2010/main" val="1387918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918" y="588936"/>
            <a:ext cx="8523514"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custDataLst>
      <p:tags r:id="rId1"/>
    </p:custDataLst>
    <p:extLst>
      <p:ext uri="{BB962C8B-B14F-4D97-AF65-F5344CB8AC3E}">
        <p14:creationId xmlns:p14="http://schemas.microsoft.com/office/powerpoint/2010/main" val="4040497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g image + Title + Subtitle">
    <p:spTree>
      <p:nvGrpSpPr>
        <p:cNvPr id="1" name=""/>
        <p:cNvGrpSpPr/>
        <p:nvPr/>
      </p:nvGrpSpPr>
      <p:grpSpPr>
        <a:xfrm>
          <a:off x="0" y="0"/>
          <a:ext cx="0" cy="0"/>
          <a:chOff x="0" y="0"/>
          <a:chExt cx="0" cy="0"/>
        </a:xfrm>
      </p:grpSpPr>
      <p:sp>
        <p:nvSpPr>
          <p:cNvPr id="2" name="Title 1"/>
          <p:cNvSpPr>
            <a:spLocks noGrp="1"/>
          </p:cNvSpPr>
          <p:nvPr>
            <p:ph type="title"/>
          </p:nvPr>
        </p:nvSpPr>
        <p:spPr>
          <a:xfrm>
            <a:off x="174949" y="5543227"/>
            <a:ext cx="8397551" cy="613283"/>
          </a:xfrm>
        </p:spPr>
        <p:txBody>
          <a:bodyPr anchor="b">
            <a:normAutofit/>
          </a:bodyPr>
          <a:lstStyle>
            <a:lvl1pPr>
              <a:defRPr sz="3200" b="0">
                <a:solidFill>
                  <a:schemeClr val="accent4"/>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tx1"/>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7" name="Text Placeholder 6"/>
          <p:cNvSpPr>
            <a:spLocks noGrp="1"/>
          </p:cNvSpPr>
          <p:nvPr>
            <p:ph type="body" sz="quarter" idx="13"/>
          </p:nvPr>
        </p:nvSpPr>
        <p:spPr>
          <a:xfrm>
            <a:off x="174949" y="6156510"/>
            <a:ext cx="8397503" cy="538163"/>
          </a:xfrm>
        </p:spPr>
        <p:txBody>
          <a:bodyPr>
            <a:normAutofit/>
          </a:bodyPr>
          <a:lstStyle>
            <a:lvl1pPr marL="0" indent="0">
              <a:buNone/>
              <a:defRPr sz="1800"/>
            </a:lvl1pPr>
            <a:lvl4pPr marL="0" indent="0">
              <a:buNone/>
              <a:defRPr/>
            </a:lvl4pPr>
          </a:lstStyle>
          <a:p>
            <a:pPr lvl="0"/>
            <a:r>
              <a:rPr lang="en-US"/>
              <a:t>Click to edit Master text styles</a:t>
            </a:r>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9" name="Picture Placeholder 4"/>
          <p:cNvSpPr>
            <a:spLocks noGrp="1"/>
          </p:cNvSpPr>
          <p:nvPr>
            <p:ph type="pic" sz="quarter" idx="28" hasCustomPrompt="1"/>
          </p:nvPr>
        </p:nvSpPr>
        <p:spPr>
          <a:xfrm>
            <a:off x="174949" y="259931"/>
            <a:ext cx="347564" cy="46902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Tree>
    <p:extLst>
      <p:ext uri="{BB962C8B-B14F-4D97-AF65-F5344CB8AC3E}">
        <p14:creationId xmlns:p14="http://schemas.microsoft.com/office/powerpoint/2010/main" val="36671391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Tree>
    <p:custDataLst>
      <p:tags r:id="rId1"/>
    </p:custDataLst>
    <p:extLst>
      <p:ext uri="{BB962C8B-B14F-4D97-AF65-F5344CB8AC3E}">
        <p14:creationId xmlns:p14="http://schemas.microsoft.com/office/powerpoint/2010/main" val="11010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go + Title + Subtitle">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0913" y="3116425"/>
            <a:ext cx="8355563" cy="830264"/>
          </a:xfrm>
        </p:spPr>
        <p:txBody>
          <a:bodyPr anchor="b">
            <a:noAutofit/>
          </a:bodyPr>
          <a:lstStyle>
            <a:lvl1pPr algn="ctr">
              <a:lnSpc>
                <a:spcPct val="80000"/>
              </a:lnSpc>
              <a:defRPr sz="5400" spc="-120" baseline="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300912" y="3962012"/>
            <a:ext cx="8355563" cy="1060360"/>
          </a:xfrm>
        </p:spPr>
        <p:txBody>
          <a:bodyPr>
            <a:normAutofit/>
          </a:bodyPr>
          <a:lstStyle>
            <a:lvl1pPr marL="0" indent="0" algn="ctr">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3007373" y="759782"/>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1"/>
                </a:solidFill>
              </a:defRPr>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664683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341044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0913" y="714376"/>
            <a:ext cx="6078456" cy="4781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28795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971800" y="304800"/>
            <a:ext cx="5562600" cy="1143000"/>
          </a:xfrm>
        </p:spPr>
        <p:txBody>
          <a:bodyPr/>
          <a:lstStyle/>
          <a:p>
            <a:r>
              <a:rPr lang="en-US" dirty="0"/>
              <a:t>Click to edit Master title style</a:t>
            </a:r>
          </a:p>
        </p:txBody>
      </p:sp>
      <p:sp>
        <p:nvSpPr>
          <p:cNvPr id="5" name="Content Placeholder 4"/>
          <p:cNvSpPr>
            <a:spLocks noGrp="1"/>
          </p:cNvSpPr>
          <p:nvPr>
            <p:ph sz="quarter" idx="11"/>
          </p:nvPr>
        </p:nvSpPr>
        <p:spPr>
          <a:xfrm>
            <a:off x="228600" y="304800"/>
            <a:ext cx="2743200" cy="1981200"/>
          </a:xfrm>
        </p:spPr>
        <p:txBody>
          <a:bodyPr/>
          <a:lstStyle>
            <a:lvl1pPr>
              <a:buNone/>
              <a:defRPr/>
            </a:lvl1pPr>
          </a:lstStyle>
          <a:p>
            <a:pPr lvl="0"/>
            <a:endParaRPr lang="en-US" dirty="0"/>
          </a:p>
        </p:txBody>
      </p:sp>
      <p:sp>
        <p:nvSpPr>
          <p:cNvPr id="4" name="Slide Number Placeholder 5"/>
          <p:cNvSpPr>
            <a:spLocks noGrp="1"/>
          </p:cNvSpPr>
          <p:nvPr>
            <p:ph type="sldNum" sz="quarter" idx="12"/>
          </p:nvPr>
        </p:nvSpPr>
        <p:spPr/>
        <p:txBody>
          <a:bodyPr/>
          <a:lstStyle>
            <a:lvl1pPr>
              <a:defRPr/>
            </a:lvl1pPr>
          </a:lstStyle>
          <a:p>
            <a:pPr>
              <a:defRPr/>
            </a:pPr>
            <a:r>
              <a:rPr lang="en-US" dirty="0"/>
              <a:t>Slide </a:t>
            </a:r>
            <a:fld id="{5049BCB9-3103-4C4E-998C-6CC9ED7903C2}" type="slidenum">
              <a:rPr lang="en-US"/>
              <a:pPr>
                <a:defRPr/>
              </a:pPr>
              <a:t>‹#›</a:t>
            </a:fld>
            <a:endParaRPr lang="en-US" dirty="0"/>
          </a:p>
        </p:txBody>
      </p:sp>
    </p:spTree>
    <p:extLst>
      <p:ext uri="{BB962C8B-B14F-4D97-AF65-F5344CB8AC3E}">
        <p14:creationId xmlns:p14="http://schemas.microsoft.com/office/powerpoint/2010/main" val="264890707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971800" y="304800"/>
            <a:ext cx="5562600" cy="1143000"/>
          </a:xfrm>
        </p:spPr>
        <p:txBody>
          <a:bodyPr/>
          <a:lstStyle/>
          <a:p>
            <a:r>
              <a:rPr lang="en-US" dirty="0"/>
              <a:t>Click to edit Master title style</a:t>
            </a:r>
          </a:p>
        </p:txBody>
      </p:sp>
      <p:sp>
        <p:nvSpPr>
          <p:cNvPr id="5" name="Content Placeholder 4"/>
          <p:cNvSpPr>
            <a:spLocks noGrp="1"/>
          </p:cNvSpPr>
          <p:nvPr>
            <p:ph sz="quarter" idx="11"/>
          </p:nvPr>
        </p:nvSpPr>
        <p:spPr>
          <a:xfrm>
            <a:off x="228600" y="304800"/>
            <a:ext cx="2743200" cy="1981200"/>
          </a:xfrm>
        </p:spPr>
        <p:txBody>
          <a:bodyPr/>
          <a:lstStyle>
            <a:lvl1pPr>
              <a:buNone/>
              <a:defRPr/>
            </a:lvl1pPr>
          </a:lstStyle>
          <a:p>
            <a:pPr lvl="0"/>
            <a:endParaRPr lang="en-US" dirty="0"/>
          </a:p>
        </p:txBody>
      </p:sp>
      <p:sp>
        <p:nvSpPr>
          <p:cNvPr id="4" name="Slide Number Placeholder 5"/>
          <p:cNvSpPr>
            <a:spLocks noGrp="1"/>
          </p:cNvSpPr>
          <p:nvPr>
            <p:ph type="sldNum" sz="quarter" idx="12"/>
          </p:nvPr>
        </p:nvSpPr>
        <p:spPr/>
        <p:txBody>
          <a:bodyPr/>
          <a:lstStyle>
            <a:lvl1pPr>
              <a:defRPr/>
            </a:lvl1pPr>
          </a:lstStyle>
          <a:p>
            <a:pPr>
              <a:defRPr/>
            </a:pPr>
            <a:r>
              <a:rPr lang="en-US" dirty="0"/>
              <a:t>Slide </a:t>
            </a:r>
            <a:fld id="{5049BCB9-3103-4C4E-998C-6CC9ED7903C2}" type="slidenum">
              <a:rPr lang="en-US"/>
              <a:pPr>
                <a:defRPr/>
              </a:pPr>
              <a:t>‹#›</a:t>
            </a:fld>
            <a:endParaRPr lang="en-US" dirty="0"/>
          </a:p>
        </p:txBody>
      </p:sp>
    </p:spTree>
    <p:extLst>
      <p:ext uri="{BB962C8B-B14F-4D97-AF65-F5344CB8AC3E}">
        <p14:creationId xmlns:p14="http://schemas.microsoft.com/office/powerpoint/2010/main" val="264890707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07CC8B8D-9BD5-A546-81AA-090E0AFFE53F}" type="slidenum">
              <a:rPr lang="en-US"/>
              <a:pPr>
                <a:defRPr/>
              </a:pPr>
              <a:t>‹#›</a:t>
            </a:fld>
            <a:endParaRPr lang="en-US" dirty="0"/>
          </a:p>
        </p:txBody>
      </p:sp>
    </p:spTree>
    <p:extLst>
      <p:ext uri="{BB962C8B-B14F-4D97-AF65-F5344CB8AC3E}">
        <p14:creationId xmlns:p14="http://schemas.microsoft.com/office/powerpoint/2010/main" val="282012172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 + Subtitle // Blue">
    <p:bg>
      <p:bgPr>
        <a:pattFill prst="pct40">
          <a:fgClr>
            <a:schemeClr val="accent6"/>
          </a:fgClr>
          <a:bgClr>
            <a:schemeClr val="tx2"/>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035" y="4065813"/>
            <a:ext cx="8522640" cy="489857"/>
          </a:xfrm>
        </p:spPr>
        <p:txBody>
          <a:bodyPr>
            <a:normAutofit/>
          </a:bodyPr>
          <a:lstStyle>
            <a:lvl1pPr marL="0" indent="0" algn="ctr">
              <a:buNone/>
              <a:defRPr sz="2400">
                <a:solidFill>
                  <a:schemeClr val="bg2"/>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Picture Placeholder 4"/>
          <p:cNvSpPr>
            <a:spLocks noGrp="1"/>
          </p:cNvSpPr>
          <p:nvPr>
            <p:ph type="pic" sz="quarter" idx="27" hasCustomPrompt="1"/>
          </p:nvPr>
        </p:nvSpPr>
        <p:spPr>
          <a:xfrm>
            <a:off x="3049361" y="1787980"/>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2"/>
                </a:solidFill>
              </a:defRPr>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
        <p:nvSpPr>
          <p:cNvPr id="5"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00088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Logo + Subtitle // Light">
    <p:bg>
      <p:bgPr>
        <a:pattFill prst="pct40">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035" y="4065813"/>
            <a:ext cx="852264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3049361" y="1787980"/>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263061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Subtitle - Blue bg">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0913" y="578499"/>
            <a:ext cx="8355563" cy="4198615"/>
          </a:xfrm>
        </p:spPr>
        <p:txBody>
          <a:bodyPr anchor="b">
            <a:noAutofit/>
          </a:bodyPr>
          <a:lstStyle>
            <a:lvl1pPr algn="l">
              <a:lnSpc>
                <a:spcPct val="80000"/>
              </a:lnSpc>
              <a:defRPr sz="8800" spc="-120" baseline="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300912" y="4792436"/>
            <a:ext cx="7107156"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10" name="Picture Placeholder 4"/>
          <p:cNvSpPr>
            <a:spLocks noGrp="1"/>
          </p:cNvSpPr>
          <p:nvPr>
            <p:ph type="pic" sz="quarter" idx="28" hasCustomPrompt="1"/>
          </p:nvPr>
        </p:nvSpPr>
        <p:spPr>
          <a:xfrm>
            <a:off x="8656475" y="241268"/>
            <a:ext cx="347564"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bg2"/>
                </a:solidFill>
              </a:defRPr>
            </a:lvl1pPr>
          </a:lstStyle>
          <a:p>
            <a:r>
              <a:rPr lang="en-US" dirty="0"/>
              <a:t>C</a:t>
            </a:r>
            <a:r>
              <a:rPr lang="hu-HU" dirty="0"/>
              <a:t>LICK</a:t>
            </a:r>
            <a:r>
              <a:rPr lang="en-US" dirty="0"/>
              <a:t> </a:t>
            </a:r>
            <a:r>
              <a:rPr lang="hu-HU" dirty="0"/>
              <a:t>ICON TO ADD ICON (50X50px)</a:t>
            </a:r>
          </a:p>
        </p:txBody>
      </p:sp>
      <p:sp>
        <p:nvSpPr>
          <p:cNvPr id="12"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98625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Subtitle - Red bg">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Title 1"/>
          <p:cNvSpPr>
            <a:spLocks noGrp="1"/>
          </p:cNvSpPr>
          <p:nvPr>
            <p:ph type="ctrTitle"/>
          </p:nvPr>
        </p:nvSpPr>
        <p:spPr>
          <a:xfrm>
            <a:off x="300913" y="578499"/>
            <a:ext cx="8355563" cy="4198615"/>
          </a:xfrm>
        </p:spPr>
        <p:txBody>
          <a:bodyPr anchor="b">
            <a:noAutofit/>
          </a:bodyPr>
          <a:lstStyle>
            <a:lvl1pPr algn="l">
              <a:lnSpc>
                <a:spcPct val="80000"/>
              </a:lnSpc>
              <a:defRPr sz="8800" spc="-120" baseline="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300912" y="4792436"/>
            <a:ext cx="7107156"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Picture Placeholder 4"/>
          <p:cNvSpPr>
            <a:spLocks noGrp="1"/>
          </p:cNvSpPr>
          <p:nvPr>
            <p:ph type="pic" sz="quarter" idx="28" hasCustomPrompt="1"/>
          </p:nvPr>
        </p:nvSpPr>
        <p:spPr>
          <a:xfrm>
            <a:off x="8656475" y="241268"/>
            <a:ext cx="347564"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
        <p:nvSpPr>
          <p:cNvPr id="12"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34465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Subtitle - White bg">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Title 1"/>
          <p:cNvSpPr>
            <a:spLocks noGrp="1"/>
          </p:cNvSpPr>
          <p:nvPr>
            <p:ph type="ctrTitle"/>
          </p:nvPr>
        </p:nvSpPr>
        <p:spPr>
          <a:xfrm>
            <a:off x="300913" y="578499"/>
            <a:ext cx="8355563" cy="4198615"/>
          </a:xfrm>
        </p:spPr>
        <p:txBody>
          <a:bodyPr anchor="b">
            <a:noAutofit/>
          </a:bodyPr>
          <a:lstStyle>
            <a:lvl1pPr algn="l">
              <a:lnSpc>
                <a:spcPct val="80000"/>
              </a:lnSpc>
              <a:defRPr sz="8800" spc="-120" baseline="0">
                <a:solidFill>
                  <a:srgbClr val="C4382E"/>
                </a:solidFill>
              </a:defRPr>
            </a:lvl1pPr>
          </a:lstStyle>
          <a:p>
            <a:r>
              <a:rPr lang="en-US" dirty="0"/>
              <a:t>Click to edit Master title style</a:t>
            </a:r>
          </a:p>
        </p:txBody>
      </p:sp>
      <p:sp>
        <p:nvSpPr>
          <p:cNvPr id="7" name="Subtitle 2"/>
          <p:cNvSpPr>
            <a:spLocks noGrp="1"/>
          </p:cNvSpPr>
          <p:nvPr>
            <p:ph type="subTitle" idx="1"/>
          </p:nvPr>
        </p:nvSpPr>
        <p:spPr>
          <a:xfrm>
            <a:off x="300912" y="4792436"/>
            <a:ext cx="7107156" cy="1060360"/>
          </a:xfrm>
        </p:spPr>
        <p:txBody>
          <a:bodyPr>
            <a:normAutofit/>
          </a:bodyPr>
          <a:lstStyle>
            <a:lvl1pPr marL="0" indent="0" algn="l">
              <a:buNone/>
              <a:defRPr sz="28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Picture Placeholder 4"/>
          <p:cNvSpPr>
            <a:spLocks noGrp="1"/>
          </p:cNvSpPr>
          <p:nvPr>
            <p:ph type="pic" sz="quarter" idx="28" hasCustomPrompt="1"/>
          </p:nvPr>
        </p:nvSpPr>
        <p:spPr>
          <a:xfrm>
            <a:off x="8656475" y="241268"/>
            <a:ext cx="347564"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
        <p:nvSpPr>
          <p:cNvPr id="10"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062179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List - white bg">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244929" y="2155372"/>
            <a:ext cx="8404548" cy="1007697"/>
          </a:xfrm>
        </p:spPr>
        <p:txBody>
          <a:bodyPr anchor="b">
            <a:normAutofit/>
          </a:bodyPr>
          <a:lstStyle>
            <a:lvl1pPr>
              <a:lnSpc>
                <a:spcPct val="80000"/>
              </a:lnSpc>
              <a:defRPr sz="7200" b="0" baseline="0">
                <a:solidFill>
                  <a:srgbClr val="C4382E"/>
                </a:solidFill>
              </a:defRPr>
            </a:lvl1pPr>
          </a:lstStyle>
          <a:p>
            <a:r>
              <a:rPr lang="en-US" dirty="0"/>
              <a:t>Click to edit Master title style</a:t>
            </a:r>
          </a:p>
        </p:txBody>
      </p:sp>
      <p:sp>
        <p:nvSpPr>
          <p:cNvPr id="7" name="Text Placeholder 2"/>
          <p:cNvSpPr>
            <a:spLocks noGrp="1"/>
          </p:cNvSpPr>
          <p:nvPr>
            <p:ph type="body" idx="1"/>
          </p:nvPr>
        </p:nvSpPr>
        <p:spPr>
          <a:xfrm>
            <a:off x="286918" y="3265710"/>
            <a:ext cx="8362559" cy="2192529"/>
          </a:xfrm>
        </p:spPr>
        <p:txBody>
          <a:bodyPr anchor="t">
            <a:normAutofit/>
          </a:bodyPr>
          <a:lstStyle>
            <a:lvl1pPr marL="342900" indent="-342900">
              <a:lnSpc>
                <a:spcPct val="100000"/>
              </a:lnSpc>
              <a:buFontTx/>
              <a:buBlip>
                <a:blip r:embed="rId2"/>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2079441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0912" y="499534"/>
            <a:ext cx="8572500" cy="78809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0912" y="1390262"/>
            <a:ext cx="8572500" cy="43876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pic>
        <p:nvPicPr>
          <p:cNvPr id="4" name="Picture 3" descr="web_R_blue.jpg"/>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0" y="5994135"/>
            <a:ext cx="779037" cy="863865"/>
          </a:xfrm>
          <a:prstGeom prst="rect">
            <a:avLst/>
          </a:prstGeom>
        </p:spPr>
      </p:pic>
    </p:spTree>
    <p:extLst>
      <p:ext uri="{BB962C8B-B14F-4D97-AF65-F5344CB8AC3E}">
        <p14:creationId xmlns:p14="http://schemas.microsoft.com/office/powerpoint/2010/main" val="540948819"/>
      </p:ext>
    </p:extLst>
  </p:cSld>
  <p:clrMap bg1="lt1" tx1="dk1" bg2="lt2" tx2="dk2" accent1="accent1" accent2="accent2" accent3="accent3" accent4="accent4" accent5="accent5" accent6="accent6" hlink="hlink" folHlink="folHlink"/>
  <p:sldLayoutIdLst>
    <p:sldLayoutId id="2147483895" r:id="rId1"/>
    <p:sldLayoutId id="2147483882" r:id="rId2"/>
    <p:sldLayoutId id="2147483898" r:id="rId3"/>
    <p:sldLayoutId id="2147483896" r:id="rId4"/>
    <p:sldLayoutId id="2147483897" r:id="rId5"/>
    <p:sldLayoutId id="2147483865" r:id="rId6"/>
    <p:sldLayoutId id="2147483893" r:id="rId7"/>
    <p:sldLayoutId id="2147483894" r:id="rId8"/>
    <p:sldLayoutId id="2147483867" r:id="rId9"/>
    <p:sldLayoutId id="2147483890" r:id="rId10"/>
    <p:sldLayoutId id="2147483866" r:id="rId11"/>
    <p:sldLayoutId id="2147483880" r:id="rId12"/>
    <p:sldLayoutId id="2147483885" r:id="rId13"/>
    <p:sldLayoutId id="2147483881" r:id="rId14"/>
    <p:sldLayoutId id="2147483876" r:id="rId15"/>
    <p:sldLayoutId id="2147483883" r:id="rId16"/>
    <p:sldLayoutId id="2147483884" r:id="rId17"/>
    <p:sldLayoutId id="2147483877" r:id="rId18"/>
    <p:sldLayoutId id="2147483868" r:id="rId19"/>
    <p:sldLayoutId id="2147483891" r:id="rId20"/>
    <p:sldLayoutId id="2147483869" r:id="rId21"/>
    <p:sldLayoutId id="2147483870" r:id="rId22"/>
    <p:sldLayoutId id="2147483871" r:id="rId23"/>
    <p:sldLayoutId id="2147483872" r:id="rId24"/>
    <p:sldLayoutId id="2147483889" r:id="rId25"/>
    <p:sldLayoutId id="2147483878" r:id="rId26"/>
    <p:sldLayoutId id="2147483886" r:id="rId27"/>
    <p:sldLayoutId id="2147483888" r:id="rId28"/>
    <p:sldLayoutId id="2147483873" r:id="rId29"/>
    <p:sldLayoutId id="2147483887" r:id="rId30"/>
    <p:sldLayoutId id="2147483874" r:id="rId31"/>
    <p:sldLayoutId id="2147483875" r:id="rId32"/>
    <p:sldLayoutId id="2147483901" r:id="rId33"/>
    <p:sldLayoutId id="2147483902" r:id="rId34"/>
    <p:sldLayoutId id="2147483903" r:id="rId35"/>
    <p:sldLayoutId id="2147483904" r:id="rId36"/>
    <p:sldLayoutId id="2147483905" r:id="rId37"/>
    <p:sldLayoutId id="2147483907" r:id="rId38"/>
    <p:sldLayoutId id="2147483917" r:id="rId39"/>
  </p:sldLayoutIdLst>
  <p:hf sldNum="0" hdr="0" dt="0"/>
  <p:txStyles>
    <p:titleStyle>
      <a:lvl1pPr algn="l" defTabSz="914400" rtl="0" eaLnBrk="1" latinLnBrk="0" hangingPunct="1">
        <a:lnSpc>
          <a:spcPct val="85000"/>
        </a:lnSpc>
        <a:spcBef>
          <a:spcPct val="0"/>
        </a:spcBef>
        <a:buNone/>
        <a:defRPr sz="5400" b="0" kern="1200" spc="-120" baseline="0">
          <a:solidFill>
            <a:schemeClr val="accent4"/>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6.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tags" Target="../tags/tag17.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1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9.xml"/><Relationship Id="rId1" Type="http://schemas.openxmlformats.org/officeDocument/2006/relationships/tags" Target="../tags/tag19.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xml"/><Relationship Id="rId1" Type="http://schemas.openxmlformats.org/officeDocument/2006/relationships/tags" Target="../tags/tag20.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2.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2.xml"/><Relationship Id="rId1" Type="http://schemas.openxmlformats.org/officeDocument/2006/relationships/tags" Target="../tags/tag24.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6.xml"/><Relationship Id="rId1" Type="http://schemas.openxmlformats.org/officeDocument/2006/relationships/tags" Target="../tags/tag2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tags" Target="../tags/tag2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2.xml"/><Relationship Id="rId1" Type="http://schemas.openxmlformats.org/officeDocument/2006/relationships/tags" Target="../tags/tag28.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xml"/><Relationship Id="rId1" Type="http://schemas.openxmlformats.org/officeDocument/2006/relationships/tags" Target="../tags/tag29.xml"/><Relationship Id="rId5" Type="http://schemas.microsoft.com/office/2007/relationships/hdphoto" Target="../media/hdphoto1.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2.xml"/><Relationship Id="rId1" Type="http://schemas.openxmlformats.org/officeDocument/2006/relationships/tags" Target="../tags/tag3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2.xml"/><Relationship Id="rId1" Type="http://schemas.openxmlformats.org/officeDocument/2006/relationships/tags" Target="../tags/tag31.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xml"/><Relationship Id="rId1" Type="http://schemas.openxmlformats.org/officeDocument/2006/relationships/tags" Target="../tags/tag32.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2.xml"/><Relationship Id="rId1" Type="http://schemas.openxmlformats.org/officeDocument/2006/relationships/tags" Target="../tags/tag3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ags" Target="../tags/tag3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6.xml"/><Relationship Id="rId1" Type="http://schemas.openxmlformats.org/officeDocument/2006/relationships/tags" Target="../tags/tag44.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0.xml"/><Relationship Id="rId5" Type="http://schemas.microsoft.com/office/2007/relationships/hdphoto" Target="../media/hdphoto2.wdp"/><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6.xml"/><Relationship Id="rId1" Type="http://schemas.openxmlformats.org/officeDocument/2006/relationships/tags" Target="../tags/tag51.xml"/><Relationship Id="rId4" Type="http://schemas.openxmlformats.org/officeDocument/2006/relationships/image" Target="../media/image32.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53.xml"/><Relationship Id="rId5" Type="http://schemas.openxmlformats.org/officeDocument/2006/relationships/image" Target="../media/image38.png"/><Relationship Id="rId4" Type="http://schemas.openxmlformats.org/officeDocument/2006/relationships/image" Target="../media/image37.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54.xml"/><Relationship Id="rId4" Type="http://schemas.openxmlformats.org/officeDocument/2006/relationships/image" Target="../media/image39.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40.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41.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59.xml"/><Relationship Id="rId4" Type="http://schemas.openxmlformats.org/officeDocument/2006/relationships/image" Target="../media/image42.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60.xml"/><Relationship Id="rId4" Type="http://schemas.openxmlformats.org/officeDocument/2006/relationships/image" Target="../media/image43.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62.xml"/><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63.xml"/><Relationship Id="rId4" Type="http://schemas.openxmlformats.org/officeDocument/2006/relationships/image" Target="../media/image45.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65.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12.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47.gi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6.xml"/><Relationship Id="rId1" Type="http://schemas.openxmlformats.org/officeDocument/2006/relationships/tags" Target="../tags/tag67.xml"/><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69.xml"/><Relationship Id="rId4" Type="http://schemas.openxmlformats.org/officeDocument/2006/relationships/image" Target="../media/image4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72.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67.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3.xml"/><Relationship Id="rId1" Type="http://schemas.openxmlformats.org/officeDocument/2006/relationships/tags" Target="../tags/tag7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2.xml"/><Relationship Id="rId1" Type="http://schemas.openxmlformats.org/officeDocument/2006/relationships/tags" Target="../tags/tag77.xml"/><Relationship Id="rId4" Type="http://schemas.openxmlformats.org/officeDocument/2006/relationships/image" Target="../media/image51.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2.xml"/><Relationship Id="rId1" Type="http://schemas.openxmlformats.org/officeDocument/2006/relationships/tags" Target="../tags/tag78.xml"/><Relationship Id="rId4" Type="http://schemas.openxmlformats.org/officeDocument/2006/relationships/image" Target="../media/image52.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6.xml"/><Relationship Id="rId1" Type="http://schemas.openxmlformats.org/officeDocument/2006/relationships/tags" Target="../tags/tag79.xml"/><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a:t>The Code of Ethics: </a:t>
            </a:r>
            <a:br>
              <a:rPr lang="en-US" sz="6600" dirty="0"/>
            </a:br>
            <a:r>
              <a:rPr lang="en-US" sz="6600" dirty="0"/>
              <a:t>Our Promise of Professionalism</a:t>
            </a:r>
          </a:p>
        </p:txBody>
      </p:sp>
      <p:sp>
        <p:nvSpPr>
          <p:cNvPr id="3" name="Subtitle 2"/>
          <p:cNvSpPr>
            <a:spLocks noGrp="1"/>
          </p:cNvSpPr>
          <p:nvPr>
            <p:ph type="subTitle" idx="1"/>
          </p:nvPr>
        </p:nvSpPr>
        <p:spPr/>
        <p:txBody>
          <a:bodyPr/>
          <a:lstStyle/>
          <a:p>
            <a:r>
              <a:rPr lang="en-US" dirty="0"/>
              <a:t>The REALTORS® Code of Ethics </a:t>
            </a:r>
          </a:p>
          <a:p>
            <a:r>
              <a:rPr lang="en-US" dirty="0"/>
              <a:t>Member Education Program</a:t>
            </a:r>
          </a:p>
          <a:p>
            <a:endParaRPr lang="en-US" dirty="0"/>
          </a:p>
        </p:txBody>
      </p:sp>
      <p:sp>
        <p:nvSpPr>
          <p:cNvPr id="14338"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latin typeface="Calibri" charset="0"/>
              </a:rPr>
              <a:t>Slide </a:t>
            </a:r>
            <a:fld id="{153B164F-F560-074A-8079-623F612EF42B}" type="slidenum">
              <a:rPr lang="en-US" sz="1400">
                <a:latin typeface="Calibri" charset="0"/>
              </a:rPr>
              <a:pPr/>
              <a:t>1</a:t>
            </a:fld>
            <a:endParaRPr lang="en-US" sz="1400" dirty="0">
              <a:latin typeface="Calibri" charset="0"/>
            </a:endParaRPr>
          </a:p>
        </p:txBody>
      </p:sp>
      <p:pic>
        <p:nvPicPr>
          <p:cNvPr id="14341" name="Picture 6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59646" y="5787528"/>
            <a:ext cx="600075" cy="665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pull dir="l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3"/>
          <p:cNvSpPr>
            <a:spLocks noGrp="1"/>
          </p:cNvSpPr>
          <p:nvPr>
            <p:ph idx="1"/>
          </p:nvPr>
        </p:nvSpPr>
        <p:spPr>
          <a:xfrm>
            <a:off x="300912" y="1483568"/>
            <a:ext cx="4497008" cy="4236097"/>
          </a:xfrm>
        </p:spPr>
        <p:txBody>
          <a:bodyPr>
            <a:normAutofit/>
          </a:bodyPr>
          <a:lstStyle/>
          <a:p>
            <a:pPr>
              <a:buFont typeface="Wingdings" pitchFamily="2" charset="2"/>
              <a:buChar char="§"/>
            </a:pPr>
            <a:r>
              <a:rPr lang="en-US" sz="2400" dirty="0">
                <a:latin typeface="Calibri" charset="0"/>
              </a:rPr>
              <a:t>Industry codes</a:t>
            </a:r>
          </a:p>
          <a:p>
            <a:pPr>
              <a:buFont typeface="Wingdings" pitchFamily="2" charset="2"/>
              <a:buChar char="§"/>
            </a:pPr>
            <a:r>
              <a:rPr lang="en-US" sz="2400" dirty="0">
                <a:latin typeface="Calibri" charset="0"/>
              </a:rPr>
              <a:t>Company policies</a:t>
            </a:r>
          </a:p>
          <a:p>
            <a:pPr>
              <a:buFont typeface="Wingdings" pitchFamily="2" charset="2"/>
              <a:buChar char="§"/>
            </a:pPr>
            <a:r>
              <a:rPr lang="en-US" sz="2400" dirty="0">
                <a:latin typeface="Calibri" charset="0"/>
              </a:rPr>
              <a:t>Individual moral values</a:t>
            </a:r>
          </a:p>
          <a:p>
            <a:pPr>
              <a:buFont typeface="Wingdings" pitchFamily="2" charset="2"/>
              <a:buChar char="§"/>
            </a:pPr>
            <a:r>
              <a:rPr lang="en-US" sz="2400" dirty="0">
                <a:latin typeface="Calibri" charset="0"/>
              </a:rPr>
              <a:t>Business ethics and legal standards</a:t>
            </a:r>
          </a:p>
        </p:txBody>
      </p:sp>
      <p:sp>
        <p:nvSpPr>
          <p:cNvPr id="27650" name="Title 2"/>
          <p:cNvSpPr>
            <a:spLocks noGrp="1"/>
          </p:cNvSpPr>
          <p:nvPr>
            <p:ph type="title"/>
          </p:nvPr>
        </p:nvSpPr>
        <p:spPr/>
        <p:txBody>
          <a:bodyPr>
            <a:normAutofit fontScale="90000"/>
          </a:bodyPr>
          <a:lstStyle/>
          <a:p>
            <a:r>
              <a:rPr lang="en-US" dirty="0">
                <a:latin typeface="Calibri" charset="0"/>
              </a:rPr>
              <a:t>Business Ethics</a:t>
            </a:r>
          </a:p>
        </p:txBody>
      </p:sp>
      <p:sp>
        <p:nvSpPr>
          <p:cNvPr id="27652" name="Slide Number Placeholder 5"/>
          <p:cNvSpPr txBox="1">
            <a:spLocks/>
          </p:cNvSpPr>
          <p:nvPr/>
        </p:nvSpPr>
        <p:spPr bwMode="auto">
          <a:xfrm>
            <a:off x="4114800" y="6356352"/>
            <a:ext cx="9144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a:latin typeface="Calibri" charset="0"/>
              </a:rPr>
              <a:t>Slide </a:t>
            </a:r>
            <a:fld id="{AB6FC7DC-0408-BF4C-978F-22588191BFAE}" type="slidenum">
              <a:rPr lang="en-US" sz="1400">
                <a:latin typeface="Calibri" charset="0"/>
              </a:rPr>
              <a:pPr algn="ctr" eaLnBrk="1" hangingPunct="1"/>
              <a:t>10</a:t>
            </a:fld>
            <a:endParaRPr lang="en-US" sz="1400" dirty="0">
              <a:latin typeface="Calibri" charset="0"/>
            </a:endParaRPr>
          </a:p>
        </p:txBody>
      </p:sp>
      <p:sp>
        <p:nvSpPr>
          <p:cNvPr id="27653"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6 </a:t>
            </a:r>
          </a:p>
        </p:txBody>
      </p:sp>
      <p:sp>
        <p:nvSpPr>
          <p:cNvPr id="10"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10</a:t>
            </a:fld>
            <a:endParaRPr lang="en-US" sz="1400" dirty="0">
              <a:solidFill>
                <a:srgbClr val="0D1926"/>
              </a:solidFill>
              <a:latin typeface="Calibri" charset="0"/>
            </a:endParaRPr>
          </a:p>
        </p:txBody>
      </p:sp>
      <p:pic>
        <p:nvPicPr>
          <p:cNvPr id="5" name="Picture 4" descr="Blue-Business-City-Building-Architecture-22231-Max Pix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5720" y="1096412"/>
            <a:ext cx="3347632" cy="5023410"/>
          </a:xfrm>
          <a:prstGeom prst="rect">
            <a:avLst/>
          </a:prstGeom>
        </p:spPr>
      </p:pic>
    </p:spTree>
    <p:custDataLst>
      <p:tags r:id="rId1"/>
    </p:custDataLst>
  </p:cSld>
  <p:clrMapOvr>
    <a:masterClrMapping/>
  </p:clrMapOvr>
  <p:transition spd="med">
    <p:pull dir="l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siness-people-grou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433" y="3538913"/>
            <a:ext cx="3864553" cy="3319087"/>
          </a:xfrm>
          <a:prstGeom prst="rect">
            <a:avLst/>
          </a:prstGeom>
        </p:spPr>
      </p:pic>
      <p:sp>
        <p:nvSpPr>
          <p:cNvPr id="28673" name="Title 1"/>
          <p:cNvSpPr>
            <a:spLocks noGrp="1"/>
          </p:cNvSpPr>
          <p:nvPr>
            <p:ph type="title"/>
          </p:nvPr>
        </p:nvSpPr>
        <p:spPr>
          <a:xfrm>
            <a:off x="401636" y="912046"/>
            <a:ext cx="8380077" cy="788091"/>
          </a:xfrm>
        </p:spPr>
        <p:txBody>
          <a:bodyPr>
            <a:normAutofit fontScale="90000"/>
          </a:bodyPr>
          <a:lstStyle/>
          <a:p>
            <a:pPr algn="ctr"/>
            <a:r>
              <a:rPr lang="en-US" sz="4000" dirty="0">
                <a:latin typeface="Calibri" charset="0"/>
              </a:rPr>
              <a:t>REALTORS® share one common characteristic:</a:t>
            </a:r>
          </a:p>
        </p:txBody>
      </p:sp>
      <p:sp>
        <p:nvSpPr>
          <p:cNvPr id="28676"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29042CCC-3B87-6641-A381-5B2A03A5E75A}" type="slidenum">
              <a:rPr lang="en-US" sz="1400">
                <a:solidFill>
                  <a:srgbClr val="0D1926"/>
                </a:solidFill>
                <a:latin typeface="Calibri" charset="0"/>
              </a:rPr>
              <a:pPr/>
              <a:t>11</a:t>
            </a:fld>
            <a:endParaRPr lang="en-US" sz="1400" dirty="0">
              <a:solidFill>
                <a:srgbClr val="0D1926"/>
              </a:solidFill>
              <a:latin typeface="Calibri" charset="0"/>
            </a:endParaRPr>
          </a:p>
        </p:txBody>
      </p:sp>
      <p:sp>
        <p:nvSpPr>
          <p:cNvPr id="28674" name="Content Placeholder 2"/>
          <p:cNvSpPr>
            <a:spLocks noGrp="1"/>
          </p:cNvSpPr>
          <p:nvPr>
            <p:ph idx="4294967295"/>
          </p:nvPr>
        </p:nvSpPr>
        <p:spPr>
          <a:xfrm>
            <a:off x="781561" y="2128847"/>
            <a:ext cx="7624297" cy="2408796"/>
          </a:xfrm>
        </p:spPr>
        <p:txBody>
          <a:bodyPr anchor="t"/>
          <a:lstStyle/>
          <a:p>
            <a:pPr indent="0" algn="ctr">
              <a:lnSpc>
                <a:spcPct val="100000"/>
              </a:lnSpc>
              <a:spcBef>
                <a:spcPts val="0"/>
              </a:spcBef>
              <a:spcAft>
                <a:spcPts val="1200"/>
              </a:spcAft>
              <a:buFont typeface="Arial" charset="0"/>
              <a:buNone/>
            </a:pPr>
            <a:r>
              <a:rPr lang="en-US" sz="3600" dirty="0">
                <a:latin typeface="Calibri" charset="0"/>
              </a:rPr>
              <a:t>Regardless of real estate business specialty, </a:t>
            </a:r>
            <a:r>
              <a:rPr lang="en-US" sz="3600" b="1" dirty="0">
                <a:latin typeface="Calibri" charset="0"/>
              </a:rPr>
              <a:t>all </a:t>
            </a:r>
            <a:r>
              <a:rPr lang="en-US" sz="3600" dirty="0">
                <a:latin typeface="Calibri" charset="0"/>
              </a:rPr>
              <a:t>REALTORS® are bound </a:t>
            </a:r>
            <a:br>
              <a:rPr lang="en-US" sz="3600" dirty="0">
                <a:latin typeface="Calibri" charset="0"/>
              </a:rPr>
            </a:br>
            <a:r>
              <a:rPr lang="en-US" sz="3600" dirty="0">
                <a:latin typeface="Calibri" charset="0"/>
              </a:rPr>
              <a:t>by the Code of Ethics.</a:t>
            </a:r>
          </a:p>
        </p:txBody>
      </p:sp>
      <p:sp>
        <p:nvSpPr>
          <p:cNvPr id="28677" name="TextBox 14"/>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6 </a:t>
            </a:r>
          </a:p>
        </p:txBody>
      </p:sp>
    </p:spTree>
    <p:custDataLst>
      <p:tags r:id="rId1"/>
    </p:custDataLst>
  </p:cSld>
  <p:clrMapOvr>
    <a:masterClrMapping/>
  </p:clrMapOvr>
  <p:transition spd="med">
    <p:pull dir="l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cap="small" dirty="0"/>
              <a:t>Part 2:  Structure and Major Categories of the Code</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12</a:t>
            </a:fld>
            <a:endParaRPr lang="en-US" sz="1400" dirty="0">
              <a:solidFill>
                <a:srgbClr val="0D1926"/>
              </a:solidFill>
              <a:latin typeface="Calibri" charset="0"/>
            </a:endParaRPr>
          </a:p>
        </p:txBody>
      </p:sp>
      <p:pic>
        <p:nvPicPr>
          <p:cNvPr id="4" name="Content Placeholder 3" descr="Structure.png"/>
          <p:cNvPicPr>
            <a:picLocks noGrp="1" noChangeAspect="1"/>
          </p:cNvPicPr>
          <p:nvPr>
            <p:ph idx="1"/>
          </p:nvPr>
        </p:nvPicPr>
        <p:blipFill rotWithShape="1">
          <a:blip r:embed="rId4">
            <a:extLst>
              <a:ext uri="{28A0092B-C50C-407E-A947-70E740481C1C}">
                <a14:useLocalDpi xmlns:a14="http://schemas.microsoft.com/office/drawing/2010/main" val="0"/>
              </a:ext>
            </a:extLst>
          </a:blip>
          <a:srcRect l="554" r="-1099" b="11269"/>
          <a:stretch/>
        </p:blipFill>
        <p:spPr>
          <a:xfrm>
            <a:off x="3712417" y="1555511"/>
            <a:ext cx="5203626" cy="3652941"/>
          </a:xfrm>
        </p:spPr>
      </p:pic>
    </p:spTree>
    <p:custDataLst>
      <p:tags r:id="rId1"/>
    </p:custDataLst>
    <p:extLst>
      <p:ext uri="{BB962C8B-B14F-4D97-AF65-F5344CB8AC3E}">
        <p14:creationId xmlns:p14="http://schemas.microsoft.com/office/powerpoint/2010/main" val="799154166"/>
      </p:ext>
    </p:extLst>
  </p:cSld>
  <p:clrMapOvr>
    <a:masterClrMapping/>
  </p:clrMapOvr>
  <p:transition spd="med">
    <p:pull dir="l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 y="-1"/>
            <a:ext cx="9431338" cy="6940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Title 3"/>
          <p:cNvSpPr>
            <a:spLocks noGrp="1"/>
          </p:cNvSpPr>
          <p:nvPr>
            <p:ph type="ctrTitle"/>
          </p:nvPr>
        </p:nvSpPr>
        <p:spPr>
          <a:xfrm>
            <a:off x="-1" y="5194831"/>
            <a:ext cx="9425311" cy="1789885"/>
          </a:xfrm>
          <a:solidFill>
            <a:srgbClr val="AE8331">
              <a:alpha val="47000"/>
            </a:srgbClr>
          </a:solidFill>
        </p:spPr>
        <p:txBody>
          <a:bodyPr/>
          <a:lstStyle/>
          <a:p>
            <a:r>
              <a:rPr lang="en-US" sz="5000" i="1" dirty="0">
                <a:solidFill>
                  <a:schemeClr val="bg1"/>
                </a:solidFill>
                <a:latin typeface="Bookman Old Style" charset="0"/>
                <a:ea typeface="Batang" charset="0"/>
              </a:rPr>
              <a:t>Under all is the land... </a:t>
            </a:r>
          </a:p>
        </p:txBody>
      </p:sp>
      <p:sp>
        <p:nvSpPr>
          <p:cNvPr id="30725" name="Slide Number Placeholder 5"/>
          <p:cNvSpPr>
            <a:spLocks noGrp="1"/>
          </p:cNvSpPr>
          <p:nvPr>
            <p:ph type="sldNum" sz="quarter" idx="10"/>
          </p:nvPr>
        </p:nvSpPr>
        <p:spPr bwMode="auto">
          <a:xfrm>
            <a:off x="8393283" y="6410577"/>
            <a:ext cx="85191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solidFill>
                <a:latin typeface="Calibri" charset="0"/>
              </a:rPr>
              <a:t>Slide </a:t>
            </a:r>
            <a:fld id="{76F75BCF-90BC-8A4A-8D64-AD9CF77F5663}" type="slidenum">
              <a:rPr lang="en-US" sz="1400">
                <a:solidFill>
                  <a:schemeClr val="bg1"/>
                </a:solidFill>
                <a:latin typeface="Calibri" charset="0"/>
              </a:rPr>
              <a:pPr/>
              <a:t>13</a:t>
            </a:fld>
            <a:endParaRPr lang="en-US" sz="1400" dirty="0">
              <a:solidFill>
                <a:schemeClr val="bg1"/>
              </a:solidFill>
              <a:latin typeface="Calibri" charset="0"/>
            </a:endParaRPr>
          </a:p>
        </p:txBody>
      </p:sp>
      <p:sp>
        <p:nvSpPr>
          <p:cNvPr id="30726" name="TextBox 7"/>
          <p:cNvSpPr txBox="1">
            <a:spLocks noChangeArrowheads="1"/>
          </p:cNvSpPr>
          <p:nvPr/>
        </p:nvSpPr>
        <p:spPr bwMode="auto">
          <a:xfrm>
            <a:off x="7834952"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solidFill>
              </a:rPr>
              <a:t>PG, Page 7 </a:t>
            </a:r>
          </a:p>
        </p:txBody>
      </p:sp>
    </p:spTree>
    <p:custDataLst>
      <p:tags r:id="rId1"/>
    </p:custDataLst>
  </p:cSld>
  <p:clrMapOvr>
    <a:masterClrMapping/>
  </p:clrMapOvr>
  <p:transition spd="med">
    <p:pull dir="l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normAutofit fontScale="90000"/>
          </a:bodyPr>
          <a:lstStyle/>
          <a:p>
            <a:r>
              <a:rPr lang="en-US" dirty="0">
                <a:latin typeface="Calibri" charset="0"/>
              </a:rPr>
              <a:t>Golden Rule</a:t>
            </a:r>
          </a:p>
        </p:txBody>
      </p:sp>
      <p:sp>
        <p:nvSpPr>
          <p:cNvPr id="29698" name="Slide Number Placeholder 2"/>
          <p:cNvSpPr>
            <a:spLocks noGrp="1"/>
          </p:cNvSpPr>
          <p:nvPr>
            <p:ph type="sldNum" sz="quarter" idx="10"/>
          </p:nvPr>
        </p:nvSpPr>
        <p:spPr bwMode="auto">
          <a:xfrm>
            <a:off x="8076137" y="6324701"/>
            <a:ext cx="927902"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4D3FAD64-9A57-564C-89C0-28048B8F85EE}" type="slidenum">
              <a:rPr lang="en-US" sz="1400">
                <a:solidFill>
                  <a:srgbClr val="0D1926"/>
                </a:solidFill>
                <a:latin typeface="Calibri" charset="0"/>
              </a:rPr>
              <a:pPr/>
              <a:t>14</a:t>
            </a:fld>
            <a:endParaRPr lang="en-US" sz="1400" dirty="0">
              <a:solidFill>
                <a:srgbClr val="0D1926"/>
              </a:solidFill>
              <a:latin typeface="Calibri" charset="0"/>
            </a:endParaRPr>
          </a:p>
        </p:txBody>
      </p:sp>
      <p:pic>
        <p:nvPicPr>
          <p:cNvPr id="29699"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67821" y="2215040"/>
            <a:ext cx="4337273" cy="3056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TextBox 9"/>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7 </a:t>
            </a:r>
          </a:p>
        </p:txBody>
      </p:sp>
      <p:sp>
        <p:nvSpPr>
          <p:cNvPr id="6" name="TextBox 5"/>
          <p:cNvSpPr txBox="1">
            <a:spLocks noChangeArrowheads="1"/>
          </p:cNvSpPr>
          <p:nvPr/>
        </p:nvSpPr>
        <p:spPr bwMode="auto">
          <a:xfrm>
            <a:off x="289667" y="2150620"/>
            <a:ext cx="4055334"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solidFill>
                  <a:srgbClr val="0D1926"/>
                </a:solidFill>
                <a:latin typeface="Century Schoolbook"/>
                <a:cs typeface="Century Schoolbook"/>
              </a:rPr>
              <a:t>Whatsoever ye would that others should do to you, </a:t>
            </a:r>
            <a:br>
              <a:rPr lang="en-US" sz="3600" b="1" dirty="0">
                <a:solidFill>
                  <a:srgbClr val="0D1926"/>
                </a:solidFill>
                <a:latin typeface="Century Schoolbook"/>
                <a:cs typeface="Century Schoolbook"/>
              </a:rPr>
            </a:br>
            <a:r>
              <a:rPr lang="en-US" sz="3600" b="1" dirty="0">
                <a:solidFill>
                  <a:srgbClr val="0D1926"/>
                </a:solidFill>
                <a:latin typeface="Century Schoolbook"/>
                <a:cs typeface="Century Schoolbook"/>
              </a:rPr>
              <a:t>do ye even so to them.</a:t>
            </a:r>
          </a:p>
        </p:txBody>
      </p:sp>
    </p:spTree>
    <p:custDataLst>
      <p:tags r:id="rId1"/>
    </p:custDataLst>
  </p:cSld>
  <p:clrMapOvr>
    <a:masterClrMapping/>
  </p:clrMapOvr>
  <p:transition spd="med">
    <p:pull dir="l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2"/>
          <p:cNvSpPr>
            <a:spLocks noGrp="1"/>
          </p:cNvSpPr>
          <p:nvPr>
            <p:ph type="title"/>
          </p:nvPr>
        </p:nvSpPr>
        <p:spPr/>
        <p:txBody>
          <a:bodyPr>
            <a:normAutofit fontScale="90000"/>
          </a:bodyPr>
          <a:lstStyle/>
          <a:p>
            <a:r>
              <a:rPr lang="en-US" dirty="0">
                <a:latin typeface="Calibri" charset="0"/>
              </a:rPr>
              <a:t>Structure of the Code of Ethics</a:t>
            </a:r>
          </a:p>
        </p:txBody>
      </p:sp>
      <p:sp>
        <p:nvSpPr>
          <p:cNvPr id="33796" name="Slide Number Placeholder 5"/>
          <p:cNvSpPr>
            <a:spLocks noGrp="1"/>
          </p:cNvSpPr>
          <p:nvPr>
            <p:ph type="sldNum" sz="quarter" idx="4"/>
          </p:nvPr>
        </p:nvSpPr>
        <p:spPr bwMode="auto">
          <a:xfrm>
            <a:off x="8011007" y="6324701"/>
            <a:ext cx="993032"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F1757779-E827-5348-AB0A-8E6CF7F20874}" type="slidenum">
              <a:rPr lang="en-US" sz="1400">
                <a:solidFill>
                  <a:srgbClr val="0D1926"/>
                </a:solidFill>
                <a:latin typeface="Calibri" charset="0"/>
              </a:rPr>
              <a:pPr/>
              <a:t>15</a:t>
            </a:fld>
            <a:endParaRPr lang="en-US" sz="1400" dirty="0">
              <a:solidFill>
                <a:srgbClr val="0D1926"/>
              </a:solidFill>
              <a:latin typeface="Calibri" charset="0"/>
            </a:endParaRPr>
          </a:p>
        </p:txBody>
      </p:sp>
      <p:sp>
        <p:nvSpPr>
          <p:cNvPr id="33794" name="Content Placeholder 4"/>
          <p:cNvSpPr>
            <a:spLocks noGrp="1"/>
          </p:cNvSpPr>
          <p:nvPr>
            <p:ph idx="4294967295"/>
          </p:nvPr>
        </p:nvSpPr>
        <p:spPr>
          <a:xfrm>
            <a:off x="382102" y="1542628"/>
            <a:ext cx="8572500" cy="505113"/>
          </a:xfrm>
        </p:spPr>
        <p:txBody>
          <a:bodyPr>
            <a:normAutofit lnSpcReduction="10000"/>
          </a:bodyPr>
          <a:lstStyle/>
          <a:p>
            <a:pPr>
              <a:buFontTx/>
              <a:buNone/>
            </a:pPr>
            <a:r>
              <a:rPr lang="en-US" sz="3600" b="1" dirty="0">
                <a:latin typeface="Calibri" charset="0"/>
              </a:rPr>
              <a:t>Three Sections</a:t>
            </a:r>
          </a:p>
          <a:p>
            <a:pPr>
              <a:buFontTx/>
              <a:buNone/>
            </a:pPr>
            <a:endParaRPr lang="en-US" b="1" dirty="0">
              <a:latin typeface="Calibri" charset="0"/>
            </a:endParaRPr>
          </a:p>
        </p:txBody>
      </p:sp>
      <p:sp>
        <p:nvSpPr>
          <p:cNvPr id="33797"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8 </a:t>
            </a:r>
          </a:p>
        </p:txBody>
      </p:sp>
      <p:sp>
        <p:nvSpPr>
          <p:cNvPr id="7" name="Content Placeholder 4">
            <a:extLst>
              <a:ext uri="{FF2B5EF4-FFF2-40B4-BE49-F238E27FC236}">
                <a16:creationId xmlns:a16="http://schemas.microsoft.com/office/drawing/2014/main" id="{EFB85627-F585-F045-A14A-701FC52013BE}"/>
              </a:ext>
            </a:extLst>
          </p:cNvPr>
          <p:cNvSpPr txBox="1">
            <a:spLocks/>
          </p:cNvSpPr>
          <p:nvPr/>
        </p:nvSpPr>
        <p:spPr>
          <a:xfrm>
            <a:off x="300912" y="2109145"/>
            <a:ext cx="8564613" cy="2476298"/>
          </a:xfrm>
          <a:prstGeom prst="rect">
            <a:avLst/>
          </a:prstGeom>
        </p:spPr>
        <p:txBody>
          <a:bodyPr vert="horz" lIns="91440" tIns="45720" rIns="91440" bIns="45720" rtlCol="0">
            <a:normAutofit fontScale="925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buFontTx/>
              <a:buNone/>
            </a:pPr>
            <a:endParaRPr lang="en-US" dirty="0">
              <a:latin typeface="Calibri" charset="0"/>
            </a:endParaRPr>
          </a:p>
          <a:p>
            <a:pPr indent="-457200">
              <a:lnSpc>
                <a:spcPct val="100000"/>
              </a:lnSpc>
              <a:spcAft>
                <a:spcPts val="1200"/>
              </a:spcAft>
              <a:buFont typeface="Wingdings" charset="2"/>
              <a:buChar char="§"/>
            </a:pPr>
            <a:r>
              <a:rPr lang="en-US" sz="3200" dirty="0">
                <a:latin typeface="Calibri" charset="0"/>
              </a:rPr>
              <a:t>Duties to Clients and Customers</a:t>
            </a:r>
          </a:p>
          <a:p>
            <a:pPr indent="-457200">
              <a:lnSpc>
                <a:spcPct val="100000"/>
              </a:lnSpc>
              <a:spcAft>
                <a:spcPts val="1200"/>
              </a:spcAft>
              <a:buFont typeface="Wingdings" charset="2"/>
              <a:buChar char="§"/>
            </a:pPr>
            <a:r>
              <a:rPr lang="en-US" sz="3200" dirty="0">
                <a:latin typeface="Calibri" charset="0"/>
              </a:rPr>
              <a:t>Duties to the Public</a:t>
            </a:r>
          </a:p>
          <a:p>
            <a:pPr indent="-457200">
              <a:lnSpc>
                <a:spcPct val="100000"/>
              </a:lnSpc>
              <a:spcAft>
                <a:spcPts val="1200"/>
              </a:spcAft>
              <a:buFont typeface="Wingdings" charset="2"/>
              <a:buChar char="§"/>
            </a:pPr>
            <a:r>
              <a:rPr lang="en-US" sz="3200" dirty="0">
                <a:latin typeface="Calibri" charset="0"/>
              </a:rPr>
              <a:t>Duties to Other REALTORS</a:t>
            </a:r>
            <a:r>
              <a:rPr lang="en-US" sz="3200" dirty="0">
                <a:solidFill>
                  <a:schemeClr val="bg1">
                    <a:lumMod val="10000"/>
                  </a:schemeClr>
                </a:solidFill>
                <a:latin typeface="Calibri" charset="0"/>
              </a:rPr>
              <a:t>®</a:t>
            </a:r>
            <a:endParaRPr lang="en-US" sz="3200" dirty="0">
              <a:latin typeface="Calibri" charset="0"/>
            </a:endParaRPr>
          </a:p>
          <a:p>
            <a:pPr>
              <a:buFont typeface="Wingdings" charset="2"/>
              <a:buChar char="u"/>
            </a:pPr>
            <a:endParaRPr lang="en-US" dirty="0">
              <a:latin typeface="Calibri" charset="0"/>
            </a:endParaRPr>
          </a:p>
        </p:txBody>
      </p:sp>
    </p:spTree>
    <p:custDataLst>
      <p:tags r:id="rId1"/>
    </p:custDataLst>
  </p:cSld>
  <p:clrMapOvr>
    <a:masterClrMapping/>
  </p:clrMapOvr>
  <p:transition spd="med">
    <p:pull dir="l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normAutofit fontScale="90000"/>
          </a:bodyPr>
          <a:lstStyle/>
          <a:p>
            <a:r>
              <a:rPr lang="en-US" dirty="0">
                <a:latin typeface="Calibri" charset="0"/>
              </a:rPr>
              <a:t>Structure of the Code of Ethics</a:t>
            </a:r>
          </a:p>
        </p:txBody>
      </p:sp>
      <p:sp>
        <p:nvSpPr>
          <p:cNvPr id="34820" name="Slide Number Placeholder 5"/>
          <p:cNvSpPr>
            <a:spLocks noGrp="1"/>
          </p:cNvSpPr>
          <p:nvPr>
            <p:ph type="sldNum" sz="quarter" idx="10"/>
          </p:nvPr>
        </p:nvSpPr>
        <p:spPr bwMode="auto">
          <a:xfrm>
            <a:off x="8130412" y="6324701"/>
            <a:ext cx="87362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E2E90CAC-F69D-BC48-B5E4-A284D907B965}" type="slidenum">
              <a:rPr lang="en-US" sz="1400">
                <a:solidFill>
                  <a:srgbClr val="0D1926"/>
                </a:solidFill>
                <a:latin typeface="Calibri" charset="0"/>
              </a:rPr>
              <a:pPr/>
              <a:t>16</a:t>
            </a:fld>
            <a:endParaRPr lang="en-US" sz="1400" dirty="0">
              <a:solidFill>
                <a:srgbClr val="0D1926"/>
              </a:solidFill>
              <a:latin typeface="Calibri" charset="0"/>
            </a:endParaRPr>
          </a:p>
        </p:txBody>
      </p:sp>
      <p:sp>
        <p:nvSpPr>
          <p:cNvPr id="34818" name="Content Placeholder 2"/>
          <p:cNvSpPr>
            <a:spLocks noGrp="1"/>
          </p:cNvSpPr>
          <p:nvPr>
            <p:ph idx="4294967295"/>
          </p:nvPr>
        </p:nvSpPr>
        <p:spPr>
          <a:xfrm>
            <a:off x="370892" y="1417271"/>
            <a:ext cx="8633147" cy="4387850"/>
          </a:xfrm>
        </p:spPr>
        <p:txBody>
          <a:bodyPr/>
          <a:lstStyle/>
          <a:p>
            <a:pPr>
              <a:lnSpc>
                <a:spcPct val="100000"/>
              </a:lnSpc>
              <a:spcBef>
                <a:spcPts val="1200"/>
              </a:spcBef>
              <a:spcAft>
                <a:spcPts val="1200"/>
              </a:spcAft>
              <a:buFontTx/>
              <a:buNone/>
            </a:pPr>
            <a:r>
              <a:rPr lang="en-US" sz="3600" b="1" dirty="0">
                <a:latin typeface="Calibri" charset="0"/>
              </a:rPr>
              <a:t>17 Articles</a:t>
            </a:r>
          </a:p>
          <a:p>
            <a:pPr>
              <a:lnSpc>
                <a:spcPct val="100000"/>
              </a:lnSpc>
              <a:spcBef>
                <a:spcPts val="1200"/>
              </a:spcBef>
              <a:spcAft>
                <a:spcPts val="1200"/>
              </a:spcAft>
              <a:buFont typeface="Wingdings" charset="2"/>
              <a:buChar char="§"/>
            </a:pPr>
            <a:r>
              <a:rPr lang="en-US" sz="3600" dirty="0">
                <a:latin typeface="Calibri" charset="0"/>
              </a:rPr>
              <a:t> </a:t>
            </a:r>
            <a:r>
              <a:rPr lang="en-US" sz="3200" dirty="0">
                <a:latin typeface="Calibri" charset="0"/>
              </a:rPr>
              <a:t>Each section is comprised of Articles, </a:t>
            </a:r>
            <a:br>
              <a:rPr lang="en-US" sz="3200" dirty="0">
                <a:latin typeface="Calibri" charset="0"/>
              </a:rPr>
            </a:br>
            <a:r>
              <a:rPr lang="en-US" sz="3200" dirty="0">
                <a:latin typeface="Calibri" charset="0"/>
              </a:rPr>
              <a:t>  which are  broad statements of ethical principles</a:t>
            </a:r>
          </a:p>
          <a:p>
            <a:pPr>
              <a:lnSpc>
                <a:spcPct val="100000"/>
              </a:lnSpc>
              <a:spcBef>
                <a:spcPts val="1200"/>
              </a:spcBef>
              <a:spcAft>
                <a:spcPts val="1200"/>
              </a:spcAft>
              <a:buFont typeface="Wingdings" charset="2"/>
              <a:buChar char="§"/>
            </a:pPr>
            <a:r>
              <a:rPr lang="en-US" sz="3200" dirty="0">
                <a:latin typeface="Calibri" charset="0"/>
              </a:rPr>
              <a:t> Only Articles of the Code may be violated</a:t>
            </a:r>
          </a:p>
        </p:txBody>
      </p:sp>
      <p:sp>
        <p:nvSpPr>
          <p:cNvPr id="34821" name="TextBox 10"/>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8 </a:t>
            </a:r>
          </a:p>
        </p:txBody>
      </p:sp>
    </p:spTree>
    <p:custDataLst>
      <p:tags r:id="rId1"/>
    </p:custDataLst>
  </p:cSld>
  <p:clrMapOvr>
    <a:masterClrMapping/>
  </p:clrMapOvr>
  <p:transition spd="med">
    <p:pull dir="l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normAutofit fontScale="90000"/>
          </a:bodyPr>
          <a:lstStyle/>
          <a:p>
            <a:r>
              <a:rPr lang="en-US" dirty="0">
                <a:latin typeface="Calibri" charset="0"/>
              </a:rPr>
              <a:t>Structure of the Code of Ethics</a:t>
            </a:r>
          </a:p>
        </p:txBody>
      </p:sp>
      <p:sp>
        <p:nvSpPr>
          <p:cNvPr id="3584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0909B2EE-28F0-754E-B128-7683BD3F62F0}" type="slidenum">
              <a:rPr lang="en-US" sz="1400">
                <a:solidFill>
                  <a:srgbClr val="0D1926"/>
                </a:solidFill>
                <a:latin typeface="Calibri" charset="0"/>
              </a:rPr>
              <a:pPr/>
              <a:t>17</a:t>
            </a:fld>
            <a:endParaRPr lang="en-US" sz="1400" dirty="0">
              <a:solidFill>
                <a:srgbClr val="0D1926"/>
              </a:solidFill>
              <a:latin typeface="Calibri" charset="0"/>
            </a:endParaRPr>
          </a:p>
        </p:txBody>
      </p:sp>
      <p:sp>
        <p:nvSpPr>
          <p:cNvPr id="35842" name="Content Placeholder 2"/>
          <p:cNvSpPr>
            <a:spLocks noGrp="1"/>
          </p:cNvSpPr>
          <p:nvPr>
            <p:ph idx="4294967295"/>
          </p:nvPr>
        </p:nvSpPr>
        <p:spPr>
          <a:xfrm>
            <a:off x="473804" y="1694605"/>
            <a:ext cx="7920688" cy="4387850"/>
          </a:xfrm>
        </p:spPr>
        <p:txBody>
          <a:bodyPr/>
          <a:lstStyle/>
          <a:p>
            <a:pPr>
              <a:buFontTx/>
              <a:buNone/>
            </a:pPr>
            <a:r>
              <a:rPr lang="en-US" sz="3600" b="1" dirty="0">
                <a:latin typeface="Calibri" charset="0"/>
              </a:rPr>
              <a:t>Standards of Practice</a:t>
            </a:r>
          </a:p>
          <a:p>
            <a:pPr>
              <a:buFontTx/>
              <a:buNone/>
            </a:pPr>
            <a:endParaRPr lang="en-US" b="1" dirty="0">
              <a:latin typeface="Calibri" charset="0"/>
            </a:endParaRPr>
          </a:p>
          <a:p>
            <a:pPr>
              <a:buFont typeface="Wingdings" charset="2"/>
              <a:buChar char="§"/>
            </a:pPr>
            <a:r>
              <a:rPr lang="en-US" sz="3200" dirty="0">
                <a:latin typeface="Calibri" charset="0"/>
              </a:rPr>
              <a:t>  Support, interpret, and amplify each Article</a:t>
            </a:r>
          </a:p>
          <a:p>
            <a:pPr>
              <a:lnSpc>
                <a:spcPct val="100000"/>
              </a:lnSpc>
              <a:spcBef>
                <a:spcPts val="1200"/>
              </a:spcBef>
              <a:spcAft>
                <a:spcPts val="1200"/>
              </a:spcAft>
              <a:buFont typeface="Wingdings" charset="2"/>
              <a:buChar char="§"/>
            </a:pPr>
            <a:r>
              <a:rPr lang="en-US" sz="3200" dirty="0">
                <a:latin typeface="Calibri" charset="0"/>
              </a:rPr>
              <a:t>  May not be charged, but may be cited in   support of an alleged violation</a:t>
            </a:r>
          </a:p>
        </p:txBody>
      </p:sp>
      <p:sp>
        <p:nvSpPr>
          <p:cNvPr id="35844"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8 </a:t>
            </a:r>
          </a:p>
        </p:txBody>
      </p:sp>
    </p:spTree>
    <p:custDataLst>
      <p:tags r:id="rId1"/>
    </p:custDataLst>
  </p:cSld>
  <p:clrMapOvr>
    <a:masterClrMapping/>
  </p:clrMapOvr>
  <p:transition spd="med">
    <p:pull dir="l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Official Case Interpretations</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18</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300912" y="1612238"/>
            <a:ext cx="3508131" cy="4387850"/>
          </a:xfrm>
        </p:spPr>
        <p:txBody>
          <a:bodyPr/>
          <a:lstStyle/>
          <a:p>
            <a:pPr marL="0" indent="0">
              <a:lnSpc>
                <a:spcPct val="100000"/>
              </a:lnSpc>
              <a:spcBef>
                <a:spcPts val="1200"/>
              </a:spcBef>
              <a:spcAft>
                <a:spcPts val="1200"/>
              </a:spcAft>
              <a:buNone/>
            </a:pPr>
            <a:r>
              <a:rPr lang="en-US" sz="3600" dirty="0">
                <a:latin typeface="Calibri" charset="0"/>
              </a:rPr>
              <a:t>Factual situations for each Article and/or Standard of Practice of the Code</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8</a:t>
            </a:r>
          </a:p>
        </p:txBody>
      </p:sp>
      <p:pic>
        <p:nvPicPr>
          <p:cNvPr id="6" name="Picture 5">
            <a:extLst>
              <a:ext uri="{FF2B5EF4-FFF2-40B4-BE49-F238E27FC236}">
                <a16:creationId xmlns:a16="http://schemas.microsoft.com/office/drawing/2014/main" id="{47396FB7-45A3-E64D-80C7-6D1CD1A6FDED}"/>
              </a:ext>
            </a:extLst>
          </p:cNvPr>
          <p:cNvPicPr>
            <a:picLocks noChangeAspect="1"/>
          </p:cNvPicPr>
          <p:nvPr/>
        </p:nvPicPr>
        <p:blipFill rotWithShape="1">
          <a:blip r:embed="rId4"/>
          <a:srcRect l="32206" r="-1" b="15605"/>
          <a:stretch/>
        </p:blipFill>
        <p:spPr>
          <a:xfrm>
            <a:off x="4471515" y="1526387"/>
            <a:ext cx="3758085" cy="4473701"/>
          </a:xfrm>
          <a:prstGeom prst="rect">
            <a:avLst/>
          </a:prstGeom>
        </p:spPr>
      </p:pic>
    </p:spTree>
    <p:custDataLst>
      <p:tags r:id="rId1"/>
    </p:custDataLst>
  </p:cSld>
  <p:clrMapOvr>
    <a:masterClrMapping/>
  </p:clrMapOvr>
  <p:transition spd="med">
    <p:pull dir="l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cap="small" dirty="0"/>
              <a:t>Part 3:  </a:t>
            </a:r>
            <a:br>
              <a:rPr lang="en-US" cap="small" dirty="0"/>
            </a:br>
            <a:r>
              <a:rPr lang="en-US" cap="small" dirty="0"/>
              <a:t>Code of Ethics: Arbitration Process </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19</a:t>
            </a:fld>
            <a:endParaRPr lang="en-US" sz="1400" dirty="0">
              <a:solidFill>
                <a:srgbClr val="0D1926"/>
              </a:solidFill>
              <a:latin typeface="Calibri" charset="0"/>
            </a:endParaRPr>
          </a:p>
        </p:txBody>
      </p:sp>
      <p:pic>
        <p:nvPicPr>
          <p:cNvPr id="7" name="Content Placeholder 6">
            <a:extLst>
              <a:ext uri="{FF2B5EF4-FFF2-40B4-BE49-F238E27FC236}">
                <a16:creationId xmlns:a16="http://schemas.microsoft.com/office/drawing/2014/main" id="{C1CC49B5-7A99-784C-8D64-3EC71ED204D3}"/>
              </a:ext>
            </a:extLst>
          </p:cNvPr>
          <p:cNvPicPr>
            <a:picLocks noGrp="1" noChangeAspect="1"/>
          </p:cNvPicPr>
          <p:nvPr>
            <p:ph idx="1"/>
          </p:nvPr>
        </p:nvPicPr>
        <p:blipFill>
          <a:blip r:embed="rId4"/>
          <a:stretch>
            <a:fillRect/>
          </a:stretch>
        </p:blipFill>
        <p:spPr>
          <a:xfrm>
            <a:off x="3921125" y="902043"/>
            <a:ext cx="4572000" cy="4893276"/>
          </a:xfrm>
        </p:spPr>
      </p:pic>
    </p:spTree>
    <p:custDataLst>
      <p:tags r:id="rId1"/>
    </p:custDataLst>
    <p:extLst>
      <p:ext uri="{BB962C8B-B14F-4D97-AF65-F5344CB8AC3E}">
        <p14:creationId xmlns:p14="http://schemas.microsoft.com/office/powerpoint/2010/main" val="1872988512"/>
      </p:ext>
    </p:extLst>
  </p:cSld>
  <p:clrMapOvr>
    <a:masterClrMapping/>
  </p:clrMapOvr>
  <p:transition spd="med">
    <p:pull dir="l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fontScale="90000"/>
          </a:bodyPr>
          <a:lstStyle/>
          <a:p>
            <a:r>
              <a:rPr lang="en-US" dirty="0">
                <a:latin typeface="Calibri" charset="0"/>
              </a:rPr>
              <a:t>Course Objectives </a:t>
            </a:r>
            <a:r>
              <a:rPr lang="en-US" sz="2200" i="1" dirty="0">
                <a:latin typeface="Calibri" charset="0"/>
              </a:rPr>
              <a:t>(1 of 2)</a:t>
            </a:r>
          </a:p>
        </p:txBody>
      </p:sp>
      <p:sp>
        <p:nvSpPr>
          <p:cNvPr id="16386" name="Content Placeholder 2"/>
          <p:cNvSpPr>
            <a:spLocks noGrp="1"/>
          </p:cNvSpPr>
          <p:nvPr>
            <p:ph type="body" sz="quarter" idx="17"/>
          </p:nvPr>
        </p:nvSpPr>
        <p:spPr>
          <a:xfrm>
            <a:off x="1377114" y="1559714"/>
            <a:ext cx="2974133" cy="1315615"/>
          </a:xfrm>
        </p:spPr>
        <p:txBody>
          <a:bodyPr>
            <a:normAutofit fontScale="92500" lnSpcReduction="20000"/>
          </a:bodyPr>
          <a:lstStyle/>
          <a:p>
            <a:pPr lvl="0"/>
            <a:r>
              <a:rPr lang="en-US" dirty="0"/>
              <a:t>Identify key aspirational concepts found in the Preamble to the NATIONAL ASSOCIATION OF REALTORS® Code of Ethics</a:t>
            </a:r>
          </a:p>
          <a:p>
            <a:endParaRPr lang="en-US" dirty="0">
              <a:latin typeface="Calibri" charset="0"/>
            </a:endParaRPr>
          </a:p>
        </p:txBody>
      </p:sp>
      <p:sp>
        <p:nvSpPr>
          <p:cNvPr id="16387"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accent6">
                    <a:lumMod val="90000"/>
                    <a:lumOff val="10000"/>
                  </a:schemeClr>
                </a:solidFill>
                <a:latin typeface="Calibri" charset="0"/>
              </a:rPr>
              <a:t>Slide </a:t>
            </a:r>
            <a:fld id="{FF0D093D-92AC-094D-8741-27E0C82B1560}" type="slidenum">
              <a:rPr lang="en-US" sz="1400">
                <a:solidFill>
                  <a:schemeClr val="accent6">
                    <a:lumMod val="90000"/>
                    <a:lumOff val="10000"/>
                  </a:schemeClr>
                </a:solidFill>
                <a:latin typeface="Calibri" charset="0"/>
              </a:rPr>
              <a:pPr/>
              <a:t>2</a:t>
            </a:fld>
            <a:endParaRPr lang="en-US" sz="1400" dirty="0">
              <a:solidFill>
                <a:schemeClr val="accent6">
                  <a:lumMod val="90000"/>
                  <a:lumOff val="10000"/>
                </a:schemeClr>
              </a:solidFill>
              <a:latin typeface="Calibri" charset="0"/>
            </a:endParaRPr>
          </a:p>
        </p:txBody>
      </p:sp>
      <p:sp>
        <p:nvSpPr>
          <p:cNvPr id="3" name="Text Placeholder 2"/>
          <p:cNvSpPr>
            <a:spLocks noGrp="1"/>
          </p:cNvSpPr>
          <p:nvPr>
            <p:ph type="body" sz="quarter" idx="24"/>
          </p:nvPr>
        </p:nvSpPr>
        <p:spPr>
          <a:xfrm>
            <a:off x="5559017" y="3583832"/>
            <a:ext cx="2974133" cy="1315615"/>
          </a:xfrm>
        </p:spPr>
        <p:txBody>
          <a:bodyPr>
            <a:normAutofit/>
          </a:bodyPr>
          <a:lstStyle/>
          <a:p>
            <a:pPr lvl="0"/>
            <a:r>
              <a:rPr lang="en-US" dirty="0"/>
              <a:t>Identify discriminatory speech and conduct that could violate Article 10 of the Code of Ethics</a:t>
            </a:r>
          </a:p>
        </p:txBody>
      </p:sp>
      <p:sp>
        <p:nvSpPr>
          <p:cNvPr id="5" name="Text Placeholder 4"/>
          <p:cNvSpPr>
            <a:spLocks noGrp="1"/>
          </p:cNvSpPr>
          <p:nvPr>
            <p:ph type="body" sz="quarter" idx="26"/>
          </p:nvPr>
        </p:nvSpPr>
        <p:spPr>
          <a:xfrm>
            <a:off x="1377114" y="3690336"/>
            <a:ext cx="2974133" cy="1315615"/>
          </a:xfrm>
        </p:spPr>
        <p:txBody>
          <a:bodyPr>
            <a:normAutofit fontScale="92500" lnSpcReduction="20000"/>
          </a:bodyPr>
          <a:lstStyle/>
          <a:p>
            <a:pPr lvl="0"/>
            <a:r>
              <a:rPr lang="en-US" dirty="0"/>
              <a:t>Describe “general business” ethics, and compare and contrast the REALTORS® Code of Ethics with business ethics, generally</a:t>
            </a:r>
          </a:p>
          <a:p>
            <a:endParaRPr lang="en-US" dirty="0"/>
          </a:p>
        </p:txBody>
      </p:sp>
      <p:sp>
        <p:nvSpPr>
          <p:cNvPr id="9" name="Text Placeholder 8"/>
          <p:cNvSpPr>
            <a:spLocks noGrp="1"/>
          </p:cNvSpPr>
          <p:nvPr>
            <p:ph type="body" sz="quarter" idx="30"/>
          </p:nvPr>
        </p:nvSpPr>
        <p:spPr>
          <a:xfrm>
            <a:off x="5620989" y="1430790"/>
            <a:ext cx="2974133" cy="1871655"/>
          </a:xfrm>
        </p:spPr>
        <p:txBody>
          <a:bodyPr>
            <a:noAutofit/>
          </a:bodyPr>
          <a:lstStyle/>
          <a:p>
            <a:pPr lvl="0"/>
            <a:r>
              <a:rPr lang="en-US" sz="1500" dirty="0">
                <a:solidFill>
                  <a:schemeClr val="bg1">
                    <a:lumMod val="10000"/>
                  </a:schemeClr>
                </a:solidFill>
              </a:rPr>
              <a:t>Describe the concepts established in Articles 1, 2, 3, 11, and 16 of the Code of Ethics and identify possible violations of the Code specifically related to those Articles </a:t>
            </a:r>
            <a:endParaRPr lang="en-US" sz="1500" dirty="0"/>
          </a:p>
        </p:txBody>
      </p:sp>
      <p:sp>
        <p:nvSpPr>
          <p:cNvPr id="1638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1 </a:t>
            </a:r>
          </a:p>
        </p:txBody>
      </p:sp>
      <p:sp>
        <p:nvSpPr>
          <p:cNvPr id="18" name="Oval 17"/>
          <p:cNvSpPr/>
          <p:nvPr/>
        </p:nvSpPr>
        <p:spPr>
          <a:xfrm>
            <a:off x="385662" y="1783494"/>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1</a:t>
            </a:r>
          </a:p>
        </p:txBody>
      </p:sp>
      <p:sp>
        <p:nvSpPr>
          <p:cNvPr id="20" name="Oval 19"/>
          <p:cNvSpPr/>
          <p:nvPr/>
        </p:nvSpPr>
        <p:spPr>
          <a:xfrm>
            <a:off x="385662" y="3936663"/>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2</a:t>
            </a:r>
          </a:p>
        </p:txBody>
      </p:sp>
      <p:sp>
        <p:nvSpPr>
          <p:cNvPr id="22" name="Oval 21"/>
          <p:cNvSpPr/>
          <p:nvPr/>
        </p:nvSpPr>
        <p:spPr>
          <a:xfrm>
            <a:off x="4629537" y="1677117"/>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3</a:t>
            </a:r>
          </a:p>
        </p:txBody>
      </p:sp>
      <p:sp>
        <p:nvSpPr>
          <p:cNvPr id="23" name="Oval 22"/>
          <p:cNvSpPr/>
          <p:nvPr/>
        </p:nvSpPr>
        <p:spPr>
          <a:xfrm>
            <a:off x="4572000" y="3863593"/>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4</a:t>
            </a:r>
          </a:p>
        </p:txBody>
      </p:sp>
    </p:spTree>
    <p:custDataLst>
      <p:tags r:id="rId1"/>
    </p:custDataLst>
  </p:cSld>
  <p:clrMapOvr>
    <a:masterClrMapping/>
  </p:clrMapOvr>
  <p:transition spd="med">
    <p:pull dir="l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F7BF-6FA2-7847-9B08-5E4F0ACF418F}"/>
              </a:ext>
            </a:extLst>
          </p:cNvPr>
          <p:cNvSpPr>
            <a:spLocks noGrp="1"/>
          </p:cNvSpPr>
          <p:nvPr>
            <p:ph type="title"/>
          </p:nvPr>
        </p:nvSpPr>
        <p:spPr/>
        <p:txBody>
          <a:bodyPr>
            <a:normAutofit fontScale="90000"/>
          </a:bodyPr>
          <a:lstStyle/>
          <a:p>
            <a:r>
              <a:rPr lang="en-US" dirty="0"/>
              <a:t>Arbitration Process</a:t>
            </a:r>
          </a:p>
        </p:txBody>
      </p:sp>
      <p:sp>
        <p:nvSpPr>
          <p:cNvPr id="6" name="Freeform 5">
            <a:extLst>
              <a:ext uri="{FF2B5EF4-FFF2-40B4-BE49-F238E27FC236}">
                <a16:creationId xmlns:a16="http://schemas.microsoft.com/office/drawing/2014/main" id="{430676C7-C682-0F42-88D4-7F0800D9E751}"/>
              </a:ext>
            </a:extLst>
          </p:cNvPr>
          <p:cNvSpPr/>
          <p:nvPr/>
        </p:nvSpPr>
        <p:spPr>
          <a:xfrm>
            <a:off x="461547" y="1390231"/>
            <a:ext cx="2707350" cy="823621"/>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accent3"/>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Ethics Complaints</a:t>
            </a:r>
          </a:p>
        </p:txBody>
      </p:sp>
      <p:sp>
        <p:nvSpPr>
          <p:cNvPr id="7" name="Freeform 6">
            <a:extLst>
              <a:ext uri="{FF2B5EF4-FFF2-40B4-BE49-F238E27FC236}">
                <a16:creationId xmlns:a16="http://schemas.microsoft.com/office/drawing/2014/main" id="{6950C900-0CC5-6643-BB6B-0A84E84491A4}"/>
              </a:ext>
            </a:extLst>
          </p:cNvPr>
          <p:cNvSpPr/>
          <p:nvPr/>
        </p:nvSpPr>
        <p:spPr>
          <a:xfrm>
            <a:off x="4587162" y="4477959"/>
            <a:ext cx="2707350" cy="812990"/>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1">
              <a:lumMod val="25000"/>
            </a:schemeClr>
          </a:solidFill>
        </p:spPr>
        <p:style>
          <a:lnRef idx="0">
            <a:schemeClr val="lt1">
              <a:hueOff val="0"/>
              <a:satOff val="0"/>
              <a:lumOff val="0"/>
              <a:alphaOff val="0"/>
            </a:schemeClr>
          </a:lnRef>
          <a:fillRef idx="3">
            <a:schemeClr val="accent4">
              <a:hueOff val="8604917"/>
              <a:satOff val="-20437"/>
              <a:lumOff val="-12679"/>
              <a:alphaOff val="0"/>
            </a:schemeClr>
          </a:fillRef>
          <a:effectRef idx="3">
            <a:schemeClr val="accent4">
              <a:hueOff val="8604917"/>
              <a:satOff val="-20437"/>
              <a:lumOff val="-12679"/>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kern="1200" dirty="0"/>
              <a:t>Hearing</a:t>
            </a:r>
            <a:r>
              <a:rPr lang="en-US" sz="1600" kern="1200" dirty="0"/>
              <a:t> Panel</a:t>
            </a:r>
          </a:p>
        </p:txBody>
      </p:sp>
      <p:sp>
        <p:nvSpPr>
          <p:cNvPr id="8" name="Freeform 7">
            <a:extLst>
              <a:ext uri="{FF2B5EF4-FFF2-40B4-BE49-F238E27FC236}">
                <a16:creationId xmlns:a16="http://schemas.microsoft.com/office/drawing/2014/main" id="{F47DF40C-5BCF-A64B-AB34-7B9BBBFEE211}"/>
              </a:ext>
            </a:extLst>
          </p:cNvPr>
          <p:cNvSpPr/>
          <p:nvPr/>
        </p:nvSpPr>
        <p:spPr>
          <a:xfrm>
            <a:off x="6033725" y="5548936"/>
            <a:ext cx="2707350" cy="835340"/>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rgbClr val="FFC000"/>
          </a:solidFill>
        </p:spPr>
        <p:style>
          <a:lnRef idx="0">
            <a:schemeClr val="lt1">
              <a:hueOff val="0"/>
              <a:satOff val="0"/>
              <a:lumOff val="0"/>
              <a:alphaOff val="0"/>
            </a:schemeClr>
          </a:lnRef>
          <a:fillRef idx="3">
            <a:schemeClr val="accent4">
              <a:hueOff val="12907375"/>
              <a:satOff val="-30655"/>
              <a:lumOff val="-19019"/>
              <a:alphaOff val="0"/>
            </a:schemeClr>
          </a:fillRef>
          <a:effectRef idx="3">
            <a:schemeClr val="accent4">
              <a:hueOff val="12907375"/>
              <a:satOff val="-30655"/>
              <a:lumOff val="-19019"/>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kern="1200" dirty="0">
                <a:solidFill>
                  <a:schemeClr val="bg1">
                    <a:lumMod val="10000"/>
                  </a:schemeClr>
                </a:solidFill>
              </a:rPr>
              <a:t>Appeal</a:t>
            </a:r>
          </a:p>
        </p:txBody>
      </p:sp>
      <p:sp>
        <p:nvSpPr>
          <p:cNvPr id="11" name="Freeform 10">
            <a:extLst>
              <a:ext uri="{FF2B5EF4-FFF2-40B4-BE49-F238E27FC236}">
                <a16:creationId xmlns:a16="http://schemas.microsoft.com/office/drawing/2014/main" id="{6A14E4C0-97E6-1C43-8F5A-327667BF8CE7}"/>
              </a:ext>
            </a:extLst>
          </p:cNvPr>
          <p:cNvSpPr/>
          <p:nvPr/>
        </p:nvSpPr>
        <p:spPr>
          <a:xfrm>
            <a:off x="2963447" y="3396351"/>
            <a:ext cx="2707350" cy="823621"/>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Grievance Committee</a:t>
            </a:r>
          </a:p>
        </p:txBody>
      </p:sp>
      <p:sp>
        <p:nvSpPr>
          <p:cNvPr id="12" name="Freeform 11">
            <a:extLst>
              <a:ext uri="{FF2B5EF4-FFF2-40B4-BE49-F238E27FC236}">
                <a16:creationId xmlns:a16="http://schemas.microsoft.com/office/drawing/2014/main" id="{B84943E6-BE56-AA4A-9305-0E42812F803C}"/>
              </a:ext>
            </a:extLst>
          </p:cNvPr>
          <p:cNvSpPr/>
          <p:nvPr/>
        </p:nvSpPr>
        <p:spPr>
          <a:xfrm>
            <a:off x="461547" y="2413591"/>
            <a:ext cx="2707350" cy="823621"/>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accent4">
              <a:lumMod val="75000"/>
            </a:schemeClr>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Arbitration Requests</a:t>
            </a:r>
          </a:p>
        </p:txBody>
      </p:sp>
      <p:sp>
        <p:nvSpPr>
          <p:cNvPr id="9" name="TextBox 6">
            <a:extLst>
              <a:ext uri="{FF2B5EF4-FFF2-40B4-BE49-F238E27FC236}">
                <a16:creationId xmlns:a16="http://schemas.microsoft.com/office/drawing/2014/main" id="{4763D81E-1AC8-4043-9D1B-8084A431D78D}"/>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spTree>
    <p:custDataLst>
      <p:tags r:id="rId1"/>
    </p:custDataLst>
    <p:extLst>
      <p:ext uri="{BB962C8B-B14F-4D97-AF65-F5344CB8AC3E}">
        <p14:creationId xmlns:p14="http://schemas.microsoft.com/office/powerpoint/2010/main" val="1851801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Arbitration Process: Background</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21</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300912" y="2384845"/>
            <a:ext cx="8572501" cy="1910062"/>
          </a:xfrm>
        </p:spPr>
        <p:txBody>
          <a:bodyPr/>
          <a:lstStyle/>
          <a:p>
            <a:pPr marL="0" indent="0">
              <a:lnSpc>
                <a:spcPct val="100000"/>
              </a:lnSpc>
              <a:spcBef>
                <a:spcPts val="1200"/>
              </a:spcBef>
              <a:spcAft>
                <a:spcPts val="1200"/>
              </a:spcAft>
              <a:buNone/>
            </a:pPr>
            <a:r>
              <a:rPr lang="en-US" sz="3600" dirty="0">
                <a:latin typeface="Calibri" charset="0"/>
              </a:rPr>
              <a:t>Ethics complaints deal with the perceived unethical “action” or “conduct” of a REALTOR®.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spTree>
    <p:custDataLst>
      <p:tags r:id="rId1"/>
    </p:custDataLst>
    <p:extLst>
      <p:ext uri="{BB962C8B-B14F-4D97-AF65-F5344CB8AC3E}">
        <p14:creationId xmlns:p14="http://schemas.microsoft.com/office/powerpoint/2010/main" val="475977145"/>
      </p:ext>
    </p:extLst>
  </p:cSld>
  <p:clrMapOvr>
    <a:masterClrMapping/>
  </p:clrMapOvr>
  <p:transition spd="med">
    <p:pull dir="l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Arbitration Requests</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22</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300912" y="1223788"/>
            <a:ext cx="8572500" cy="3253578"/>
          </a:xfrm>
        </p:spPr>
        <p:txBody>
          <a:bodyPr>
            <a:normAutofit/>
          </a:bodyPr>
          <a:lstStyle/>
          <a:p>
            <a:pPr marL="0" indent="0" algn="ctr">
              <a:lnSpc>
                <a:spcPct val="100000"/>
              </a:lnSpc>
              <a:spcBef>
                <a:spcPts val="1200"/>
              </a:spcBef>
              <a:spcAft>
                <a:spcPts val="1200"/>
              </a:spcAft>
              <a:buNone/>
            </a:pPr>
            <a:r>
              <a:rPr lang="en-US" sz="3600" b="1" dirty="0">
                <a:latin typeface="Calibri" charset="0"/>
              </a:rPr>
              <a:t>Article 17 and Standard of Practice 17-4</a:t>
            </a:r>
            <a:r>
              <a:rPr lang="en-US" sz="3600" dirty="0">
                <a:latin typeface="Calibri" charset="0"/>
              </a:rPr>
              <a:t> </a:t>
            </a:r>
          </a:p>
          <a:p>
            <a:pPr lvl="1" algn="ctr">
              <a:lnSpc>
                <a:spcPct val="100000"/>
              </a:lnSpc>
              <a:spcBef>
                <a:spcPts val="1200"/>
              </a:spcBef>
              <a:spcAft>
                <a:spcPts val="1200"/>
              </a:spcAft>
            </a:pPr>
            <a:r>
              <a:rPr lang="en-US" sz="3300" dirty="0">
                <a:latin typeface="Calibri" charset="0"/>
              </a:rPr>
              <a:t>Contractual disputes and specific non-contractual disputes involving money arising out of a real estate transaction</a:t>
            </a:r>
            <a:r>
              <a:rPr lang="en-US" sz="3600" dirty="0">
                <a:latin typeface="Calibri" charset="0"/>
              </a:rPr>
              <a:t>.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pic>
        <p:nvPicPr>
          <p:cNvPr id="4" name="Picture 3">
            <a:extLst>
              <a:ext uri="{FF2B5EF4-FFF2-40B4-BE49-F238E27FC236}">
                <a16:creationId xmlns:a16="http://schemas.microsoft.com/office/drawing/2014/main" id="{D16E83B1-3AD1-704C-A964-8AA543269561}"/>
              </a:ext>
            </a:extLst>
          </p:cNvPr>
          <p:cNvPicPr>
            <a:picLocks noChangeAspect="1"/>
          </p:cNvPicPr>
          <p:nvPr/>
        </p:nvPicPr>
        <p:blipFill rotWithShape="1">
          <a:blip r:embed="rId4"/>
          <a:srcRect t="5998" b="33277"/>
          <a:stretch/>
        </p:blipFill>
        <p:spPr>
          <a:xfrm>
            <a:off x="874481" y="3693096"/>
            <a:ext cx="7446756" cy="2238147"/>
          </a:xfrm>
          <a:prstGeom prst="rect">
            <a:avLst/>
          </a:prstGeom>
        </p:spPr>
      </p:pic>
    </p:spTree>
    <p:custDataLst>
      <p:tags r:id="rId1"/>
    </p:custDataLst>
    <p:extLst>
      <p:ext uri="{BB962C8B-B14F-4D97-AF65-F5344CB8AC3E}">
        <p14:creationId xmlns:p14="http://schemas.microsoft.com/office/powerpoint/2010/main" val="2282841894"/>
      </p:ext>
    </p:extLst>
  </p:cSld>
  <p:clrMapOvr>
    <a:masterClrMapping/>
  </p:clrMapOvr>
  <p:transition spd="med">
    <p:pull dir="l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Mediation</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23</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165616" y="1532174"/>
            <a:ext cx="8843089" cy="2455035"/>
          </a:xfrm>
        </p:spPr>
        <p:txBody>
          <a:bodyPr>
            <a:normAutofit/>
          </a:bodyPr>
          <a:lstStyle/>
          <a:p>
            <a:pPr marL="0" indent="0" algn="ctr">
              <a:lnSpc>
                <a:spcPct val="100000"/>
              </a:lnSpc>
              <a:spcBef>
                <a:spcPts val="1200"/>
              </a:spcBef>
              <a:spcAft>
                <a:spcPts val="1200"/>
              </a:spcAft>
              <a:buNone/>
            </a:pPr>
            <a:r>
              <a:rPr lang="en-US" sz="3200" dirty="0">
                <a:solidFill>
                  <a:schemeClr val="bg1">
                    <a:lumMod val="10000"/>
                  </a:schemeClr>
                </a:solidFill>
                <a:latin typeface="Calibri" charset="0"/>
              </a:rPr>
              <a:t>The </a:t>
            </a:r>
            <a:r>
              <a:rPr lang="en-US" sz="3200" b="1" dirty="0">
                <a:solidFill>
                  <a:schemeClr val="bg1">
                    <a:lumMod val="10000"/>
                  </a:schemeClr>
                </a:solidFill>
                <a:latin typeface="Calibri" charset="0"/>
              </a:rPr>
              <a:t>mediation officer</a:t>
            </a:r>
            <a:r>
              <a:rPr lang="en-US" sz="3200" dirty="0">
                <a:solidFill>
                  <a:schemeClr val="bg1">
                    <a:lumMod val="10000"/>
                  </a:schemeClr>
                </a:solidFill>
                <a:latin typeface="Calibri" charset="0"/>
              </a:rPr>
              <a:t>,</a:t>
            </a:r>
            <a:r>
              <a:rPr lang="en-US" sz="3200" b="1" dirty="0">
                <a:solidFill>
                  <a:schemeClr val="bg1">
                    <a:lumMod val="10000"/>
                  </a:schemeClr>
                </a:solidFill>
                <a:latin typeface="Calibri" charset="0"/>
              </a:rPr>
              <a:t> </a:t>
            </a:r>
            <a:r>
              <a:rPr lang="en-US" sz="3200" dirty="0">
                <a:solidFill>
                  <a:schemeClr val="bg1">
                    <a:lumMod val="10000"/>
                  </a:schemeClr>
                </a:solidFill>
                <a:latin typeface="Calibri" charset="0"/>
              </a:rPr>
              <a:t>a neutral third-party,</a:t>
            </a:r>
            <a:r>
              <a:rPr lang="en-US" sz="3200" b="1" dirty="0">
                <a:solidFill>
                  <a:schemeClr val="bg1">
                    <a:lumMod val="10000"/>
                  </a:schemeClr>
                </a:solidFill>
                <a:latin typeface="Calibri" charset="0"/>
              </a:rPr>
              <a:t> </a:t>
            </a:r>
            <a:r>
              <a:rPr lang="en-US" sz="3200" dirty="0">
                <a:solidFill>
                  <a:schemeClr val="bg1">
                    <a:lumMod val="10000"/>
                  </a:schemeClr>
                </a:solidFill>
                <a:latin typeface="Calibri" charset="0"/>
              </a:rPr>
              <a:t>works with disputing parties to discuss the dispute and craft an enforceable resolution.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pic>
        <p:nvPicPr>
          <p:cNvPr id="3" name="Picture 2">
            <a:extLst>
              <a:ext uri="{FF2B5EF4-FFF2-40B4-BE49-F238E27FC236}">
                <a16:creationId xmlns:a16="http://schemas.microsoft.com/office/drawing/2014/main" id="{49EBAA17-5A59-604D-B46E-63FAF6AA230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4" b="99768" l="3817" r="97439">
                        <a14:foregroundMark x1="18596" y1="36367" x2="24488" y2="80364"/>
                        <a14:foregroundMark x1="24488" y1="80364" x2="33017" y2="88420"/>
                        <a14:foregroundMark x1="1742" y1="90860" x2="3637" y2="82572"/>
                        <a14:foregroundMark x1="3637" y1="82572" x2="11552" y2="71727"/>
                        <a14:foregroundMark x1="11552" y1="71727" x2="10297" y2="91518"/>
                        <a14:foregroundMark x1="10297" y1="91518" x2="12090" y2="92099"/>
                        <a14:foregroundMark x1="16752" y1="82262" x2="23540" y2="47599"/>
                        <a14:foregroundMark x1="23540" y1="47599" x2="23617" y2="47637"/>
                        <a14:foregroundMark x1="18955" y1="84005" x2="19185" y2="95081"/>
                        <a14:foregroundMark x1="7787" y1="81216" x2="3842" y2="99845"/>
                        <a14:foregroundMark x1="3842" y1="99845" x2="3842" y2="99845"/>
                        <a14:foregroundMark x1="35809" y1="76646" x2="48950" y2="97560"/>
                        <a14:foregroundMark x1="48950" y1="97560" x2="48950" y2="97560"/>
                        <a14:foregroundMark x1="32787" y1="56081" x2="32556" y2="53060"/>
                        <a14:foregroundMark x1="30943" y1="38652" x2="33607" y2="69094"/>
                        <a14:foregroundMark x1="32095" y1="76297" x2="32095" y2="76297"/>
                        <a14:foregroundMark x1="95005" y1="61348" x2="94544" y2="97715"/>
                        <a14:foregroundMark x1="97439" y1="65569" x2="97439" y2="71185"/>
                        <a14:backgroundMark x1="33248" y1="68706" x2="32915" y2="65724"/>
                        <a14:backgroundMark x1="33478" y1="68900" x2="31967" y2="40782"/>
                      </a14:backgroundRemoval>
                    </a14:imgEffect>
                  </a14:imgLayer>
                </a14:imgProps>
              </a:ext>
            </a:extLst>
          </a:blip>
          <a:stretch>
            <a:fillRect/>
          </a:stretch>
        </p:blipFill>
        <p:spPr>
          <a:xfrm>
            <a:off x="1801036" y="2759691"/>
            <a:ext cx="5572248" cy="3685334"/>
          </a:xfrm>
          <a:prstGeom prst="rect">
            <a:avLst/>
          </a:prstGeom>
        </p:spPr>
      </p:pic>
    </p:spTree>
    <p:custDataLst>
      <p:tags r:id="rId1"/>
    </p:custDataLst>
    <p:extLst>
      <p:ext uri="{BB962C8B-B14F-4D97-AF65-F5344CB8AC3E}">
        <p14:creationId xmlns:p14="http://schemas.microsoft.com/office/powerpoint/2010/main" val="1379530300"/>
      </p:ext>
    </p:extLst>
  </p:cSld>
  <p:clrMapOvr>
    <a:masterClrMapping/>
  </p:clrMapOvr>
  <p:transition spd="med">
    <p:pull dir="l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24</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681244" y="2224840"/>
            <a:ext cx="7674688" cy="1597860"/>
          </a:xfrm>
        </p:spPr>
        <p:txBody>
          <a:bodyPr>
            <a:noAutofit/>
          </a:bodyPr>
          <a:lstStyle/>
          <a:p>
            <a:pPr algn="ctr" hangingPunct="0"/>
            <a:r>
              <a:rPr lang="en-US" sz="4800" b="1" dirty="0">
                <a:solidFill>
                  <a:schemeClr val="accent4"/>
                </a:solidFill>
                <a:latin typeface="Calibri" panose="020F0502020204030204" pitchFamily="34" charset="0"/>
                <a:cs typeface="Calibri" panose="020F0502020204030204" pitchFamily="34" charset="0"/>
              </a:rPr>
              <a:t>Arbitration</a:t>
            </a:r>
            <a:r>
              <a:rPr lang="en-US" sz="4800" dirty="0">
                <a:solidFill>
                  <a:schemeClr val="bg1">
                    <a:lumMod val="10000"/>
                  </a:schemeClr>
                </a:solidFill>
                <a:latin typeface="Calibri" panose="020F0502020204030204" pitchFamily="34" charset="0"/>
                <a:cs typeface="Calibri" panose="020F0502020204030204" pitchFamily="34" charset="0"/>
              </a:rPr>
              <a:t> must fall within the parameters of </a:t>
            </a:r>
            <a:r>
              <a:rPr lang="en-US" sz="4800" b="1" dirty="0">
                <a:solidFill>
                  <a:schemeClr val="bg1">
                    <a:lumMod val="10000"/>
                  </a:schemeClr>
                </a:solidFill>
                <a:latin typeface="Calibri" panose="020F0502020204030204" pitchFamily="34" charset="0"/>
                <a:cs typeface="Calibri" panose="020F0502020204030204" pitchFamily="34" charset="0"/>
              </a:rPr>
              <a:t>Article 17 </a:t>
            </a:r>
            <a:r>
              <a:rPr lang="en-US" sz="4800" dirty="0">
                <a:solidFill>
                  <a:schemeClr val="bg1">
                    <a:lumMod val="10000"/>
                  </a:schemeClr>
                </a:solidFill>
                <a:latin typeface="Calibri" panose="020F0502020204030204" pitchFamily="34" charset="0"/>
                <a:cs typeface="Calibri" panose="020F0502020204030204" pitchFamily="34" charset="0"/>
              </a:rPr>
              <a:t>and its relevant Standards of Practice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10 </a:t>
            </a:r>
          </a:p>
        </p:txBody>
      </p:sp>
    </p:spTree>
    <p:custDataLst>
      <p:tags r:id="rId1"/>
    </p:custDataLst>
    <p:extLst>
      <p:ext uri="{BB962C8B-B14F-4D97-AF65-F5344CB8AC3E}">
        <p14:creationId xmlns:p14="http://schemas.microsoft.com/office/powerpoint/2010/main" val="3397551087"/>
      </p:ext>
    </p:extLst>
  </p:cSld>
  <p:clrMapOvr>
    <a:masterClrMapping/>
  </p:clrMapOvr>
  <p:transition spd="med">
    <p:pull dir="l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5EA56-CA64-834C-B116-8B6B0FB2D944}"/>
              </a:ext>
            </a:extLst>
          </p:cNvPr>
          <p:cNvPicPr>
            <a:picLocks noChangeAspect="1"/>
          </p:cNvPicPr>
          <p:nvPr/>
        </p:nvPicPr>
        <p:blipFill>
          <a:blip r:embed="rId4"/>
          <a:stretch>
            <a:fillRect/>
          </a:stretch>
        </p:blipFill>
        <p:spPr>
          <a:xfrm>
            <a:off x="4987636" y="1287623"/>
            <a:ext cx="3851868" cy="4512011"/>
          </a:xfrm>
          <a:prstGeom prst="rect">
            <a:avLst/>
          </a:prstGeom>
        </p:spPr>
      </p:pic>
      <p:sp>
        <p:nvSpPr>
          <p:cNvPr id="36865" name="Title 1"/>
          <p:cNvSpPr>
            <a:spLocks noGrp="1"/>
          </p:cNvSpPr>
          <p:nvPr>
            <p:ph type="title"/>
          </p:nvPr>
        </p:nvSpPr>
        <p:spPr/>
        <p:txBody>
          <a:bodyPr>
            <a:normAutofit fontScale="90000"/>
          </a:bodyPr>
          <a:lstStyle/>
          <a:p>
            <a:r>
              <a:rPr lang="en-US" dirty="0">
                <a:latin typeface="Calibri" charset="0"/>
              </a:rPr>
              <a:t>Arbitration</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25</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192478" y="1287623"/>
            <a:ext cx="4795158" cy="5279433"/>
          </a:xfrm>
        </p:spPr>
        <p:txBody>
          <a:bodyPr>
            <a:noAutofit/>
          </a:bodyPr>
          <a:lstStyle/>
          <a:p>
            <a:pPr hangingPunct="0">
              <a:lnSpc>
                <a:spcPct val="100000"/>
              </a:lnSpc>
              <a:spcBef>
                <a:spcPts val="600"/>
              </a:spcBef>
              <a:spcAft>
                <a:spcPts val="600"/>
              </a:spcAft>
            </a:pPr>
            <a:r>
              <a:rPr lang="en-US" sz="2800" dirty="0">
                <a:latin typeface="Calibri" panose="020F0502020204030204" pitchFamily="34" charset="0"/>
                <a:cs typeface="Calibri" panose="020F0502020204030204" pitchFamily="34" charset="0"/>
              </a:rPr>
              <a:t>Requests must be filed within </a:t>
            </a:r>
            <a:r>
              <a:rPr lang="en-US" sz="2800" b="1" dirty="0">
                <a:latin typeface="Calibri" panose="020F0502020204030204" pitchFamily="34" charset="0"/>
                <a:cs typeface="Calibri" panose="020F0502020204030204" pitchFamily="34" charset="0"/>
              </a:rPr>
              <a:t>180 days </a:t>
            </a:r>
            <a:r>
              <a:rPr lang="en-US" sz="2800" dirty="0">
                <a:latin typeface="Calibri" panose="020F0502020204030204" pitchFamily="34" charset="0"/>
                <a:cs typeface="Calibri" panose="020F0502020204030204" pitchFamily="34" charset="0"/>
              </a:rPr>
              <a:t>after: </a:t>
            </a:r>
          </a:p>
          <a:p>
            <a:pPr marL="617070" lvl="5" indent="-514350" hangingPunct="0">
              <a:lnSpc>
                <a:spcPct val="100000"/>
              </a:lnSpc>
              <a:spcAft>
                <a:spcPts val="600"/>
              </a:spcAft>
              <a:buFont typeface="+mj-lt"/>
              <a:buAutoNum type="arabicParenR"/>
            </a:pPr>
            <a:r>
              <a:rPr lang="en-US" sz="2800" dirty="0">
                <a:solidFill>
                  <a:schemeClr val="bg1">
                    <a:lumMod val="10000"/>
                  </a:schemeClr>
                </a:solidFill>
                <a:latin typeface="Calibri" panose="020F0502020204030204" pitchFamily="34" charset="0"/>
                <a:cs typeface="Calibri" panose="020F0502020204030204" pitchFamily="34" charset="0"/>
              </a:rPr>
              <a:t>the </a:t>
            </a:r>
            <a:r>
              <a:rPr lang="en-US" sz="2800" b="1" dirty="0">
                <a:solidFill>
                  <a:schemeClr val="bg1">
                    <a:lumMod val="10000"/>
                  </a:schemeClr>
                </a:solidFill>
                <a:latin typeface="Calibri" panose="020F0502020204030204" pitchFamily="34" charset="0"/>
                <a:cs typeface="Calibri" panose="020F0502020204030204" pitchFamily="34" charset="0"/>
              </a:rPr>
              <a:t>closing</a:t>
            </a:r>
          </a:p>
          <a:p>
            <a:pPr marL="102720" lvl="5" indent="0" hangingPunct="0">
              <a:lnSpc>
                <a:spcPct val="100000"/>
              </a:lnSpc>
              <a:spcAft>
                <a:spcPts val="600"/>
              </a:spcAft>
              <a:buNone/>
            </a:pPr>
            <a:r>
              <a:rPr lang="en-US" sz="2800" b="1" dirty="0">
                <a:solidFill>
                  <a:schemeClr val="bg1">
                    <a:lumMod val="10000"/>
                  </a:schemeClr>
                </a:solidFill>
                <a:latin typeface="Calibri" panose="020F0502020204030204" pitchFamily="34" charset="0"/>
                <a:cs typeface="Calibri" panose="020F0502020204030204" pitchFamily="34" charset="0"/>
              </a:rPr>
              <a:t>OR</a:t>
            </a:r>
          </a:p>
          <a:p>
            <a:pPr marL="617070" lvl="5" indent="-514350" hangingPunct="0">
              <a:lnSpc>
                <a:spcPct val="100000"/>
              </a:lnSpc>
              <a:spcAft>
                <a:spcPts val="600"/>
              </a:spcAft>
              <a:buFont typeface="+mj-lt"/>
              <a:buAutoNum type="arabicParenR" startAt="2"/>
            </a:pPr>
            <a:r>
              <a:rPr lang="en-US" sz="2800" dirty="0">
                <a:solidFill>
                  <a:schemeClr val="bg1">
                    <a:lumMod val="10000"/>
                  </a:schemeClr>
                </a:solidFill>
                <a:latin typeface="Calibri" panose="020F0502020204030204" pitchFamily="34" charset="0"/>
                <a:cs typeface="Calibri" panose="020F0502020204030204" pitchFamily="34" charset="0"/>
              </a:rPr>
              <a:t>after the facts constituting the arbitrable matter could have been known in the exercise of reasonable diligence, whichever is later.</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10 </a:t>
            </a:r>
          </a:p>
        </p:txBody>
      </p:sp>
    </p:spTree>
    <p:custDataLst>
      <p:tags r:id="rId1"/>
    </p:custDataLst>
    <p:extLst>
      <p:ext uri="{BB962C8B-B14F-4D97-AF65-F5344CB8AC3E}">
        <p14:creationId xmlns:p14="http://schemas.microsoft.com/office/powerpoint/2010/main" val="3254574245"/>
      </p:ext>
    </p:extLst>
  </p:cSld>
  <p:clrMapOvr>
    <a:masterClrMapping/>
  </p:clrMapOvr>
  <p:transition spd="med">
    <p:pull dir="l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Who participates in arbitration?</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26</a:t>
            </a:fld>
            <a:endParaRPr lang="en-US" sz="1400" dirty="0">
              <a:solidFill>
                <a:schemeClr val="bg1">
                  <a:lumMod val="10000"/>
                </a:schemeClr>
              </a:solidFill>
              <a:latin typeface="Calibri" charset="0"/>
            </a:endParaRP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10 </a:t>
            </a:r>
          </a:p>
        </p:txBody>
      </p:sp>
      <p:pic>
        <p:nvPicPr>
          <p:cNvPr id="4" name="Picture 3">
            <a:extLst>
              <a:ext uri="{FF2B5EF4-FFF2-40B4-BE49-F238E27FC236}">
                <a16:creationId xmlns:a16="http://schemas.microsoft.com/office/drawing/2014/main" id="{6F8DD7EA-D7AC-784A-8D67-C377D404F8C2}"/>
              </a:ext>
            </a:extLst>
          </p:cNvPr>
          <p:cNvPicPr>
            <a:picLocks noChangeAspect="1"/>
          </p:cNvPicPr>
          <p:nvPr/>
        </p:nvPicPr>
        <p:blipFill>
          <a:blip r:embed="rId4"/>
          <a:stretch>
            <a:fillRect/>
          </a:stretch>
        </p:blipFill>
        <p:spPr>
          <a:xfrm>
            <a:off x="237564" y="1602186"/>
            <a:ext cx="8635848" cy="3653628"/>
          </a:xfrm>
          <a:prstGeom prst="rect">
            <a:avLst/>
          </a:prstGeom>
        </p:spPr>
      </p:pic>
    </p:spTree>
    <p:custDataLst>
      <p:tags r:id="rId1"/>
    </p:custDataLst>
    <p:extLst>
      <p:ext uri="{BB962C8B-B14F-4D97-AF65-F5344CB8AC3E}">
        <p14:creationId xmlns:p14="http://schemas.microsoft.com/office/powerpoint/2010/main" val="178945088"/>
      </p:ext>
    </p:extLst>
  </p:cSld>
  <p:clrMapOvr>
    <a:masterClrMapping/>
  </p:clrMapOvr>
  <p:transition spd="med">
    <p:pull dir="l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43DFA8-2939-0D48-832C-CC90B70172B4}"/>
              </a:ext>
            </a:extLst>
          </p:cNvPr>
          <p:cNvSpPr/>
          <p:nvPr/>
        </p:nvSpPr>
        <p:spPr>
          <a:xfrm>
            <a:off x="465658" y="2610853"/>
            <a:ext cx="7912798" cy="16209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ETHICS</a:t>
            </a:r>
            <a:br>
              <a:rPr lang="en-US" sz="2800" dirty="0"/>
            </a:br>
            <a:r>
              <a:rPr lang="en-US" sz="2800" dirty="0"/>
              <a:t>If the allegations are taken as true on their face, is it possible that a violation of the Code occurred ?</a:t>
            </a:r>
          </a:p>
          <a:p>
            <a:endParaRPr lang="en-US" dirty="0"/>
          </a:p>
        </p:txBody>
      </p:sp>
      <p:sp>
        <p:nvSpPr>
          <p:cNvPr id="2" name="Rectangle 1">
            <a:extLst>
              <a:ext uri="{FF2B5EF4-FFF2-40B4-BE49-F238E27FC236}">
                <a16:creationId xmlns:a16="http://schemas.microsoft.com/office/drawing/2014/main" id="{CF93D423-0FBC-FB4A-958A-9A4E4BDE49A5}"/>
              </a:ext>
            </a:extLst>
          </p:cNvPr>
          <p:cNvSpPr/>
          <p:nvPr/>
        </p:nvSpPr>
        <p:spPr>
          <a:xfrm>
            <a:off x="135807" y="1634651"/>
            <a:ext cx="8572500" cy="1384995"/>
          </a:xfrm>
          <a:prstGeom prst="rect">
            <a:avLst/>
          </a:prstGeom>
        </p:spPr>
        <p:txBody>
          <a:bodyPr wrap="square">
            <a:spAutoFit/>
          </a:bodyPr>
          <a:lstStyle/>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Reviews ethics complaints and arbitration requests to determine if a full due process hearing is warranted.</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2800" dirty="0">
              <a:latin typeface="Calibri" panose="020F0502020204030204" pitchFamily="34" charset="0"/>
              <a:ea typeface="Times New Roman" panose="02020603050405020304" pitchFamily="18" charset="0"/>
              <a:cs typeface="Calibri" panose="020F0502020204030204" pitchFamily="34" charset="0"/>
            </a:endParaRPr>
          </a:p>
        </p:txBody>
      </p:sp>
      <p:sp>
        <p:nvSpPr>
          <p:cNvPr id="36865" name="Title 1"/>
          <p:cNvSpPr>
            <a:spLocks noGrp="1"/>
          </p:cNvSpPr>
          <p:nvPr>
            <p:ph type="title"/>
          </p:nvPr>
        </p:nvSpPr>
        <p:spPr>
          <a:xfrm>
            <a:off x="300912" y="369888"/>
            <a:ext cx="8992717" cy="1063259"/>
          </a:xfrm>
        </p:spPr>
        <p:txBody>
          <a:bodyPr>
            <a:normAutofit fontScale="90000"/>
          </a:bodyPr>
          <a:lstStyle/>
          <a:p>
            <a:r>
              <a:rPr lang="en-US" dirty="0">
                <a:latin typeface="Calibri" charset="0"/>
              </a:rPr>
              <a:t>What does a </a:t>
            </a:r>
            <a:br>
              <a:rPr lang="en-US" dirty="0">
                <a:latin typeface="Calibri" charset="0"/>
              </a:rPr>
            </a:br>
            <a:r>
              <a:rPr lang="en-US" dirty="0">
                <a:latin typeface="Calibri" charset="0"/>
              </a:rPr>
              <a:t>Grievance Committee do?</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27</a:t>
            </a:fld>
            <a:endParaRPr lang="en-US" sz="1400" dirty="0">
              <a:solidFill>
                <a:schemeClr val="bg1">
                  <a:lumMod val="10000"/>
                </a:schemeClr>
              </a:solidFill>
              <a:latin typeface="Calibri" charset="0"/>
            </a:endParaRP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
        <p:nvSpPr>
          <p:cNvPr id="7" name="Rectangle 6">
            <a:extLst>
              <a:ext uri="{FF2B5EF4-FFF2-40B4-BE49-F238E27FC236}">
                <a16:creationId xmlns:a16="http://schemas.microsoft.com/office/drawing/2014/main" id="{F51E6C16-0E44-5D41-820A-F36EE0315A15}"/>
              </a:ext>
            </a:extLst>
          </p:cNvPr>
          <p:cNvSpPr/>
          <p:nvPr/>
        </p:nvSpPr>
        <p:spPr>
          <a:xfrm>
            <a:off x="465658" y="4538015"/>
            <a:ext cx="7912798" cy="1458747"/>
          </a:xfrm>
          <a:prstGeom prst="rect">
            <a:avLst/>
          </a:prstGeom>
          <a:solidFill>
            <a:srgbClr val="3D6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algn="ctr"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800" b="1" dirty="0">
                <a:solidFill>
                  <a:schemeClr val="bg1"/>
                </a:solidFill>
                <a:ea typeface="Times New Roman" panose="02020603050405020304" pitchFamily="18" charset="0"/>
                <a:cs typeface="Calibri" panose="020F0502020204030204" pitchFamily="34" charset="0"/>
              </a:rPr>
              <a:t>ARBITRATION</a:t>
            </a:r>
            <a:br>
              <a:rPr lang="en-US" sz="2800" b="1" dirty="0">
                <a:solidFill>
                  <a:schemeClr val="bg1"/>
                </a:solidFill>
                <a:ea typeface="Times New Roman" panose="02020603050405020304" pitchFamily="18" charset="0"/>
                <a:cs typeface="Calibri" panose="020F0502020204030204" pitchFamily="34" charset="0"/>
              </a:rPr>
            </a:br>
            <a:r>
              <a:rPr lang="en-US" sz="2800" dirty="0">
                <a:solidFill>
                  <a:schemeClr val="bg1"/>
                </a:solidFill>
                <a:ea typeface="Times New Roman" panose="02020603050405020304" pitchFamily="18" charset="0"/>
                <a:cs typeface="Calibri" panose="020F0502020204030204" pitchFamily="34" charset="0"/>
              </a:rPr>
              <a:t>Is it related to a monetary dispute arising out of a real estate transaction that is subject to arbitration?</a:t>
            </a:r>
          </a:p>
        </p:txBody>
      </p:sp>
    </p:spTree>
    <p:custDataLst>
      <p:tags r:id="rId1"/>
    </p:custDataLst>
    <p:extLst>
      <p:ext uri="{BB962C8B-B14F-4D97-AF65-F5344CB8AC3E}">
        <p14:creationId xmlns:p14="http://schemas.microsoft.com/office/powerpoint/2010/main" val="3394106714"/>
      </p:ext>
    </p:extLst>
  </p:cSld>
  <p:clrMapOvr>
    <a:masterClrMapping/>
  </p:clrMapOvr>
  <p:transition spd="med">
    <p:pull dir="l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a:bodyPr>
          <a:lstStyle/>
          <a:p>
            <a:r>
              <a:rPr lang="en-US" sz="4000" dirty="0">
                <a:latin typeface="Calibri" charset="0"/>
              </a:rPr>
              <a:t>The Grievance Committee ensures that:</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28</a:t>
            </a:fld>
            <a:endParaRPr lang="en-US" sz="1400" dirty="0">
              <a:solidFill>
                <a:schemeClr val="bg1">
                  <a:lumMod val="10000"/>
                </a:schemeClr>
              </a:solidFill>
              <a:latin typeface="Calibri" charset="0"/>
            </a:endParaRP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
        <p:nvSpPr>
          <p:cNvPr id="2" name="Rectangle 1">
            <a:extLst>
              <a:ext uri="{FF2B5EF4-FFF2-40B4-BE49-F238E27FC236}">
                <a16:creationId xmlns:a16="http://schemas.microsoft.com/office/drawing/2014/main" id="{CF93D423-0FBC-FB4A-958A-9A4E4BDE49A5}"/>
              </a:ext>
            </a:extLst>
          </p:cNvPr>
          <p:cNvSpPr/>
          <p:nvPr/>
        </p:nvSpPr>
        <p:spPr>
          <a:xfrm>
            <a:off x="300912" y="1290457"/>
            <a:ext cx="8138753" cy="5262979"/>
          </a:xfrm>
          <a:prstGeom prst="rect">
            <a:avLst/>
          </a:prstGeom>
        </p:spPr>
        <p:txBody>
          <a:bodyPr wrap="square">
            <a:spAutoFit/>
          </a:bodyPr>
          <a:lstStyle/>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ethics complaints and arbitration requests are in proper form  </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appropriate parties are named</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filing deadlines are followed</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litigation or governmental investigations aren’t pending related to the same transaction or event that might delay consideration of the matter by a hearing panel</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board can impanel an impartial hearing panel</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 ethics) the right Articles are named, and if appropriate, Standards of Practice are cited to support the charge of a violation</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 arbitration) the amount involved is not too small or too large; and the complaint is categorized as mandatory or voluntary</a:t>
            </a:r>
          </a:p>
        </p:txBody>
      </p:sp>
    </p:spTree>
    <p:custDataLst>
      <p:tags r:id="rId1"/>
    </p:custDataLst>
    <p:extLst>
      <p:ext uri="{BB962C8B-B14F-4D97-AF65-F5344CB8AC3E}">
        <p14:creationId xmlns:p14="http://schemas.microsoft.com/office/powerpoint/2010/main" val="3373280467"/>
      </p:ext>
    </p:extLst>
  </p:cSld>
  <p:clrMapOvr>
    <a:masterClrMapping/>
  </p:clrMapOvr>
  <p:transition spd="med">
    <p:pull dir="l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300912" y="499534"/>
            <a:ext cx="8572500" cy="1329266"/>
          </a:xfrm>
        </p:spPr>
        <p:txBody>
          <a:bodyPr>
            <a:normAutofit fontScale="90000"/>
          </a:bodyPr>
          <a:lstStyle/>
          <a:p>
            <a:r>
              <a:rPr lang="en-US" dirty="0">
                <a:latin typeface="Calibri" charset="0"/>
              </a:rPr>
              <a:t>What are grounds for a Grievance Committee appeal?</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
        <p:nvSpPr>
          <p:cNvPr id="2" name="Rectangle 1">
            <a:extLst>
              <a:ext uri="{FF2B5EF4-FFF2-40B4-BE49-F238E27FC236}">
                <a16:creationId xmlns:a16="http://schemas.microsoft.com/office/drawing/2014/main" id="{CF93D423-0FBC-FB4A-958A-9A4E4BDE49A5}"/>
              </a:ext>
            </a:extLst>
          </p:cNvPr>
          <p:cNvSpPr/>
          <p:nvPr/>
        </p:nvSpPr>
        <p:spPr>
          <a:xfrm>
            <a:off x="190501" y="2070234"/>
            <a:ext cx="6223000" cy="3123932"/>
          </a:xfrm>
          <a:prstGeom prst="rect">
            <a:avLst/>
          </a:prstGeom>
        </p:spPr>
        <p:txBody>
          <a:bodyPr wrap="square">
            <a:spAutoFit/>
          </a:bodyPr>
          <a:lstStyle/>
          <a:p>
            <a:pPr marL="914400" lvl="1" indent="-457200" hangingPunct="0">
              <a:spcAft>
                <a:spcPts val="600"/>
              </a:spcAft>
              <a:buFont typeface="Arial" panose="020B0604020202020204" pitchFamily="34" charset="0"/>
              <a:buChar char="•"/>
            </a:pPr>
            <a:r>
              <a:rPr lang="en-US" sz="3200" dirty="0">
                <a:solidFill>
                  <a:schemeClr val="bg1">
                    <a:lumMod val="10000"/>
                  </a:schemeClr>
                </a:solidFill>
                <a:latin typeface="Calibri" panose="020F0502020204030204" pitchFamily="34" charset="0"/>
                <a:cs typeface="Calibri" panose="020F0502020204030204" pitchFamily="34" charset="0"/>
              </a:rPr>
              <a:t>If the Grievance Committee dismisses an ethics complaint or arbitration request</a:t>
            </a:r>
          </a:p>
          <a:p>
            <a:pPr marL="914400" lvl="1" indent="-457200" hangingPunct="0">
              <a:buFont typeface="Arial" panose="020B0604020202020204" pitchFamily="34" charset="0"/>
              <a:buChar char="•"/>
            </a:pPr>
            <a:r>
              <a:rPr lang="en-US" sz="3200" dirty="0">
                <a:solidFill>
                  <a:schemeClr val="bg1">
                    <a:lumMod val="10000"/>
                  </a:schemeClr>
                </a:solidFill>
                <a:latin typeface="Calibri" panose="020F0502020204030204" pitchFamily="34" charset="0"/>
                <a:cs typeface="Calibri" panose="020F0502020204030204" pitchFamily="34" charset="0"/>
              </a:rPr>
              <a:t>Over the classification of the dispute as “voluntary” or “mandatory” </a:t>
            </a:r>
          </a:p>
        </p:txBody>
      </p:sp>
      <p:pic>
        <p:nvPicPr>
          <p:cNvPr id="4" name="Picture 3">
            <a:extLst>
              <a:ext uri="{FF2B5EF4-FFF2-40B4-BE49-F238E27FC236}">
                <a16:creationId xmlns:a16="http://schemas.microsoft.com/office/drawing/2014/main" id="{20ED3CD4-8EE5-724B-B2D9-2D2AB6646F8C}"/>
              </a:ext>
            </a:extLst>
          </p:cNvPr>
          <p:cNvPicPr>
            <a:picLocks noChangeAspect="1"/>
          </p:cNvPicPr>
          <p:nvPr/>
        </p:nvPicPr>
        <p:blipFill>
          <a:blip r:embed="rId4"/>
          <a:stretch>
            <a:fillRect/>
          </a:stretch>
        </p:blipFill>
        <p:spPr>
          <a:xfrm>
            <a:off x="5869386" y="2819400"/>
            <a:ext cx="3004026" cy="3225800"/>
          </a:xfrm>
          <a:prstGeom prst="rect">
            <a:avLst/>
          </a:prstGeom>
        </p:spPr>
      </p:pic>
      <p:sp>
        <p:nvSpPr>
          <p:cNvPr id="36867" name="Slide Number Placeholder 5"/>
          <p:cNvSpPr>
            <a:spLocks noGrp="1"/>
          </p:cNvSpPr>
          <p:nvPr>
            <p:ph type="sldNum" sz="quarter" idx="10"/>
          </p:nvPr>
        </p:nvSpPr>
        <p:spPr bwMode="auto">
          <a:xfrm>
            <a:off x="8013700" y="6324701"/>
            <a:ext cx="990339"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29</a:t>
            </a:fld>
            <a:endParaRPr lang="en-US" sz="1400" dirty="0">
              <a:solidFill>
                <a:schemeClr val="bg1">
                  <a:lumMod val="10000"/>
                </a:schemeClr>
              </a:solidFill>
              <a:latin typeface="Calibri" charset="0"/>
            </a:endParaRPr>
          </a:p>
        </p:txBody>
      </p:sp>
    </p:spTree>
    <p:custDataLst>
      <p:tags r:id="rId1"/>
    </p:custDataLst>
    <p:extLst>
      <p:ext uri="{BB962C8B-B14F-4D97-AF65-F5344CB8AC3E}">
        <p14:creationId xmlns:p14="http://schemas.microsoft.com/office/powerpoint/2010/main" val="1545527003"/>
      </p:ext>
    </p:extLst>
  </p:cSld>
  <p:clrMapOvr>
    <a:masterClrMapping/>
  </p:clrMapOvr>
  <p:transition spd="med">
    <p:pull dir="l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fontScale="90000"/>
          </a:bodyPr>
          <a:lstStyle/>
          <a:p>
            <a:r>
              <a:rPr lang="en-US" dirty="0">
                <a:latin typeface="Calibri" charset="0"/>
              </a:rPr>
              <a:t>Course Objectives </a:t>
            </a:r>
            <a:r>
              <a:rPr lang="en-US" sz="2200" i="1" dirty="0">
                <a:latin typeface="Calibri" charset="0"/>
              </a:rPr>
              <a:t>(2 of 2)</a:t>
            </a:r>
            <a:endParaRPr lang="en-US" sz="2200" dirty="0">
              <a:latin typeface="Calibri" charset="0"/>
            </a:endParaRPr>
          </a:p>
        </p:txBody>
      </p:sp>
      <p:sp>
        <p:nvSpPr>
          <p:cNvPr id="16386" name="Content Placeholder 2"/>
          <p:cNvSpPr>
            <a:spLocks noGrp="1"/>
          </p:cNvSpPr>
          <p:nvPr>
            <p:ph type="body" sz="quarter" idx="17"/>
          </p:nvPr>
        </p:nvSpPr>
        <p:spPr>
          <a:xfrm>
            <a:off x="1424739" y="1551557"/>
            <a:ext cx="2974133" cy="1315615"/>
          </a:xfrm>
        </p:spPr>
        <p:txBody>
          <a:bodyPr>
            <a:normAutofit fontScale="92500"/>
          </a:bodyPr>
          <a:lstStyle/>
          <a:p>
            <a:pPr lvl="0"/>
            <a:r>
              <a:rPr lang="en-US" dirty="0"/>
              <a:t>Describe the professional standards process for enforcing the Code of Ethics, including the duty to arbitrate</a:t>
            </a:r>
          </a:p>
          <a:p>
            <a:endParaRPr lang="en-US" dirty="0">
              <a:latin typeface="Calibri" charset="0"/>
            </a:endParaRPr>
          </a:p>
        </p:txBody>
      </p:sp>
      <p:sp>
        <p:nvSpPr>
          <p:cNvPr id="16387"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accent6">
                    <a:lumMod val="90000"/>
                    <a:lumOff val="10000"/>
                  </a:schemeClr>
                </a:solidFill>
                <a:latin typeface="Calibri" charset="0"/>
              </a:rPr>
              <a:t>Slide </a:t>
            </a:r>
            <a:fld id="{FF0D093D-92AC-094D-8741-27E0C82B1560}" type="slidenum">
              <a:rPr lang="en-US" sz="1400">
                <a:solidFill>
                  <a:schemeClr val="accent6">
                    <a:lumMod val="90000"/>
                    <a:lumOff val="10000"/>
                  </a:schemeClr>
                </a:solidFill>
                <a:latin typeface="Calibri" charset="0"/>
              </a:rPr>
              <a:pPr/>
              <a:t>3</a:t>
            </a:fld>
            <a:endParaRPr lang="en-US" sz="1400" dirty="0">
              <a:solidFill>
                <a:schemeClr val="accent6">
                  <a:lumMod val="90000"/>
                  <a:lumOff val="10000"/>
                </a:schemeClr>
              </a:solidFill>
              <a:latin typeface="Calibri" charset="0"/>
            </a:endParaRPr>
          </a:p>
        </p:txBody>
      </p:sp>
      <p:sp>
        <p:nvSpPr>
          <p:cNvPr id="5" name="Text Placeholder 4"/>
          <p:cNvSpPr>
            <a:spLocks noGrp="1"/>
          </p:cNvSpPr>
          <p:nvPr>
            <p:ph type="body" sz="quarter" idx="26"/>
          </p:nvPr>
        </p:nvSpPr>
        <p:spPr>
          <a:xfrm>
            <a:off x="1376260" y="3494723"/>
            <a:ext cx="2974133" cy="1315615"/>
          </a:xfrm>
        </p:spPr>
        <p:txBody>
          <a:bodyPr>
            <a:normAutofit/>
          </a:bodyPr>
          <a:lstStyle/>
          <a:p>
            <a:pPr lvl="0"/>
            <a:r>
              <a:rPr lang="en-US" sz="1600" dirty="0"/>
              <a:t>Identify critical elements of due process as they relate to Code enforcement</a:t>
            </a:r>
            <a:endParaRPr lang="en-US" dirty="0"/>
          </a:p>
        </p:txBody>
      </p:sp>
      <p:sp>
        <p:nvSpPr>
          <p:cNvPr id="7" name="Text Placeholder 6"/>
          <p:cNvSpPr>
            <a:spLocks noGrp="1"/>
          </p:cNvSpPr>
          <p:nvPr>
            <p:ph type="body" sz="quarter" idx="28"/>
          </p:nvPr>
        </p:nvSpPr>
        <p:spPr>
          <a:xfrm>
            <a:off x="5827397" y="3410169"/>
            <a:ext cx="2974133" cy="1315615"/>
          </a:xfrm>
        </p:spPr>
        <p:txBody>
          <a:bodyPr>
            <a:normAutofit fontScale="92500" lnSpcReduction="10000"/>
          </a:bodyPr>
          <a:lstStyle/>
          <a:p>
            <a:pPr lvl="0"/>
            <a:r>
              <a:rPr lang="en-US" sz="1500" dirty="0"/>
              <a:t>Explain how the Pathways to Professionalism tool provides guidelines for respecting property, the public, and peers</a:t>
            </a:r>
          </a:p>
          <a:p>
            <a:endParaRPr lang="en-US" sz="1500" dirty="0"/>
          </a:p>
        </p:txBody>
      </p:sp>
      <p:sp>
        <p:nvSpPr>
          <p:cNvPr id="11" name="Text Placeholder 10"/>
          <p:cNvSpPr>
            <a:spLocks noGrp="1"/>
          </p:cNvSpPr>
          <p:nvPr>
            <p:ph type="body" sz="quarter" idx="32"/>
          </p:nvPr>
        </p:nvSpPr>
        <p:spPr>
          <a:xfrm>
            <a:off x="5827397" y="1486372"/>
            <a:ext cx="2974133" cy="1315615"/>
          </a:xfrm>
        </p:spPr>
        <p:txBody>
          <a:bodyPr>
            <a:normAutofit/>
          </a:bodyPr>
          <a:lstStyle/>
          <a:p>
            <a:pPr lvl="0" hangingPunct="0"/>
            <a:r>
              <a:rPr lang="en-US" sz="1500" dirty="0"/>
              <a:t>Identify how the Code of Ethics should be used in daily business practices</a:t>
            </a:r>
          </a:p>
        </p:txBody>
      </p:sp>
      <p:sp>
        <p:nvSpPr>
          <p:cNvPr id="1638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1 </a:t>
            </a:r>
          </a:p>
        </p:txBody>
      </p:sp>
      <p:sp>
        <p:nvSpPr>
          <p:cNvPr id="18" name="Oval 17"/>
          <p:cNvSpPr/>
          <p:nvPr/>
        </p:nvSpPr>
        <p:spPr>
          <a:xfrm>
            <a:off x="433287" y="1775337"/>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5</a:t>
            </a:r>
          </a:p>
        </p:txBody>
      </p:sp>
      <p:sp>
        <p:nvSpPr>
          <p:cNvPr id="20" name="Oval 19"/>
          <p:cNvSpPr/>
          <p:nvPr/>
        </p:nvSpPr>
        <p:spPr>
          <a:xfrm>
            <a:off x="384808" y="3741050"/>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6</a:t>
            </a:r>
          </a:p>
        </p:txBody>
      </p:sp>
      <p:sp>
        <p:nvSpPr>
          <p:cNvPr id="24" name="Oval 23"/>
          <p:cNvSpPr/>
          <p:nvPr/>
        </p:nvSpPr>
        <p:spPr>
          <a:xfrm>
            <a:off x="4840380" y="3656496"/>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8</a:t>
            </a:r>
          </a:p>
        </p:txBody>
      </p:sp>
      <p:sp>
        <p:nvSpPr>
          <p:cNvPr id="25" name="Oval 24"/>
          <p:cNvSpPr/>
          <p:nvPr/>
        </p:nvSpPr>
        <p:spPr>
          <a:xfrm>
            <a:off x="4840380" y="1732699"/>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7</a:t>
            </a:r>
          </a:p>
        </p:txBody>
      </p:sp>
    </p:spTree>
    <p:custDataLst>
      <p:tags r:id="rId1"/>
    </p:custDataLst>
    <p:extLst>
      <p:ext uri="{BB962C8B-B14F-4D97-AF65-F5344CB8AC3E}">
        <p14:creationId xmlns:p14="http://schemas.microsoft.com/office/powerpoint/2010/main" val="323729277"/>
      </p:ext>
    </p:extLst>
  </p:cSld>
  <p:clrMapOvr>
    <a:masterClrMapping/>
  </p:clrMapOvr>
  <p:transition spd="med">
    <p:pull dir="l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BAE3-D60A-454C-A9EB-C95F5D722DFF}"/>
              </a:ext>
            </a:extLst>
          </p:cNvPr>
          <p:cNvSpPr>
            <a:spLocks noGrp="1"/>
          </p:cNvSpPr>
          <p:nvPr>
            <p:ph type="title"/>
          </p:nvPr>
        </p:nvSpPr>
        <p:spPr>
          <a:xfrm>
            <a:off x="300912" y="317500"/>
            <a:ext cx="8572500" cy="1287924"/>
          </a:xfrm>
        </p:spPr>
        <p:txBody>
          <a:bodyPr>
            <a:normAutofit fontScale="90000"/>
          </a:bodyPr>
          <a:lstStyle/>
          <a:p>
            <a:r>
              <a:rPr lang="en-US" dirty="0">
                <a:latin typeface="Calibri" panose="020F0502020204030204" pitchFamily="34" charset="0"/>
                <a:cs typeface="Calibri" panose="020F0502020204030204" pitchFamily="34" charset="0"/>
              </a:rPr>
              <a:t>What is a Professional Standards Hearing?</a:t>
            </a:r>
          </a:p>
        </p:txBody>
      </p:sp>
      <p:sp>
        <p:nvSpPr>
          <p:cNvPr id="3" name="Rectangle 2">
            <a:extLst>
              <a:ext uri="{FF2B5EF4-FFF2-40B4-BE49-F238E27FC236}">
                <a16:creationId xmlns:a16="http://schemas.microsoft.com/office/drawing/2014/main" id="{C698B0E6-0202-CA42-ACD4-B4C31D9474EF}"/>
              </a:ext>
            </a:extLst>
          </p:cNvPr>
          <p:cNvSpPr/>
          <p:nvPr/>
        </p:nvSpPr>
        <p:spPr>
          <a:xfrm>
            <a:off x="300912" y="1961024"/>
            <a:ext cx="8284288" cy="2431435"/>
          </a:xfrm>
          <a:prstGeom prst="rect">
            <a:avLst/>
          </a:prstGeom>
        </p:spPr>
        <p:txBody>
          <a:bodyPr wrap="square">
            <a:spAutoFit/>
          </a:bodyPr>
          <a:lstStyle/>
          <a:p>
            <a:pPr marL="342900" marR="0" indent="-285750" hangingPunct="0">
              <a:spcBef>
                <a:spcPts val="1200"/>
              </a:spcBef>
              <a:spcAft>
                <a:spcPts val="1200"/>
              </a:spcAft>
              <a:buFont typeface="Arial" panose="020B0604020202020204" pitchFamily="34" charset="0"/>
              <a:buChar char="•"/>
            </a:pPr>
            <a:r>
              <a:rPr lang="en-US" sz="2800" dirty="0">
                <a:solidFill>
                  <a:srgbClr val="000000"/>
                </a:solidFill>
                <a:latin typeface="Arial" panose="020B0604020202020204" pitchFamily="34" charset="0"/>
                <a:ea typeface="Times New Roman" panose="02020603050405020304" pitchFamily="18" charset="0"/>
              </a:rPr>
              <a:t>Full “due process” hearings</a:t>
            </a:r>
          </a:p>
          <a:p>
            <a:pPr marL="342900" marR="0" indent="-285750" hangingPunct="0">
              <a:spcBef>
                <a:spcPts val="1200"/>
              </a:spcBef>
              <a:spcAft>
                <a:spcPts val="1200"/>
              </a:spcAft>
              <a:buFont typeface="Arial" panose="020B0604020202020204" pitchFamily="34" charset="0"/>
              <a:buChar char="•"/>
            </a:pPr>
            <a:r>
              <a:rPr lang="en-US" sz="2800" dirty="0">
                <a:solidFill>
                  <a:srgbClr val="000000"/>
                </a:solidFill>
                <a:latin typeface="Arial" panose="020B0604020202020204" pitchFamily="34" charset="0"/>
                <a:ea typeface="Times New Roman" panose="02020603050405020304" pitchFamily="18" charset="0"/>
              </a:rPr>
              <a:t>Fair, unbiased, and impartial</a:t>
            </a:r>
          </a:p>
          <a:p>
            <a:pPr marL="342900" marR="0" indent="-285750" hangingPunct="0">
              <a:spcBef>
                <a:spcPts val="1200"/>
              </a:spcBef>
              <a:spcAft>
                <a:spcPts val="1200"/>
              </a:spcAft>
              <a:buFont typeface="Arial" panose="020B0604020202020204" pitchFamily="34" charset="0"/>
              <a:buChar char="•"/>
            </a:pPr>
            <a:r>
              <a:rPr lang="en-US" sz="2800" dirty="0">
                <a:solidFill>
                  <a:srgbClr val="000000"/>
                </a:solidFill>
                <a:latin typeface="Arial" panose="020B0604020202020204" pitchFamily="34" charset="0"/>
                <a:ea typeface="Times New Roman" panose="02020603050405020304" pitchFamily="18" charset="0"/>
              </a:rPr>
              <a:t>To determine whether a violation of the Code occurred or an award should be rendered</a:t>
            </a:r>
            <a:endParaRPr lang="en-US" sz="28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42AA663-11A3-0341-87D9-285014F1ACF7}"/>
              </a:ext>
            </a:extLst>
          </p:cNvPr>
          <p:cNvPicPr>
            <a:picLocks noChangeAspect="1"/>
          </p:cNvPicPr>
          <p:nvPr/>
        </p:nvPicPr>
        <p:blipFill rotWithShape="1">
          <a:blip r:embed="rId4"/>
          <a:srcRect t="16309" b="14880"/>
          <a:stretch/>
        </p:blipFill>
        <p:spPr>
          <a:xfrm>
            <a:off x="1966556" y="4544024"/>
            <a:ext cx="4953000" cy="2009175"/>
          </a:xfrm>
          <a:prstGeom prst="rect">
            <a:avLst/>
          </a:prstGeom>
        </p:spPr>
      </p:pic>
      <p:sp>
        <p:nvSpPr>
          <p:cNvPr id="5" name="Slide Number Placeholder 5">
            <a:extLst>
              <a:ext uri="{FF2B5EF4-FFF2-40B4-BE49-F238E27FC236}">
                <a16:creationId xmlns:a16="http://schemas.microsoft.com/office/drawing/2014/main" id="{3333B881-3042-495C-B243-2EC222808567}"/>
              </a:ext>
            </a:extLst>
          </p:cNvPr>
          <p:cNvSpPr>
            <a:spLocks noGrp="1"/>
          </p:cNvSpPr>
          <p:nvPr>
            <p:ph type="sldNum" sz="quarter" idx="10"/>
          </p:nvPr>
        </p:nvSpPr>
        <p:spPr bwMode="auto">
          <a:xfrm>
            <a:off x="8013700" y="6324701"/>
            <a:ext cx="990339"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30</a:t>
            </a:fld>
            <a:endParaRPr lang="en-US" sz="1400" dirty="0">
              <a:solidFill>
                <a:schemeClr val="bg1">
                  <a:lumMod val="10000"/>
                </a:schemeClr>
              </a:solidFill>
              <a:latin typeface="Calibri" charset="0"/>
            </a:endParaRPr>
          </a:p>
        </p:txBody>
      </p:sp>
      <p:sp>
        <p:nvSpPr>
          <p:cNvPr id="6" name="TextBox 6">
            <a:extLst>
              <a:ext uri="{FF2B5EF4-FFF2-40B4-BE49-F238E27FC236}">
                <a16:creationId xmlns:a16="http://schemas.microsoft.com/office/drawing/2014/main" id="{366471A7-23D1-4CB4-BCBF-F9CFD330AF6E}"/>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12 </a:t>
            </a:r>
          </a:p>
        </p:txBody>
      </p:sp>
    </p:spTree>
    <p:custDataLst>
      <p:tags r:id="rId1"/>
    </p:custDataLst>
    <p:extLst>
      <p:ext uri="{BB962C8B-B14F-4D97-AF65-F5344CB8AC3E}">
        <p14:creationId xmlns:p14="http://schemas.microsoft.com/office/powerpoint/2010/main" val="1724024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BAE3-D60A-454C-A9EB-C95F5D722DFF}"/>
              </a:ext>
            </a:extLst>
          </p:cNvPr>
          <p:cNvSpPr>
            <a:spLocks noGrp="1"/>
          </p:cNvSpPr>
          <p:nvPr>
            <p:ph type="title"/>
          </p:nvPr>
        </p:nvSpPr>
        <p:spPr>
          <a:xfrm>
            <a:off x="300912" y="499534"/>
            <a:ext cx="8572500" cy="1151466"/>
          </a:xfrm>
        </p:spPr>
        <p:txBody>
          <a:bodyPr>
            <a:normAutofit fontScale="90000"/>
          </a:bodyPr>
          <a:lstStyle/>
          <a:p>
            <a:r>
              <a:rPr lang="en-US" dirty="0">
                <a:latin typeface="Calibri" panose="020F0502020204030204" pitchFamily="34" charset="0"/>
                <a:cs typeface="Calibri" panose="020F0502020204030204" pitchFamily="34" charset="0"/>
              </a:rPr>
              <a:t>What Happens at a Professional Standards Hearing? </a:t>
            </a:r>
          </a:p>
        </p:txBody>
      </p:sp>
      <p:sp>
        <p:nvSpPr>
          <p:cNvPr id="3" name="Rectangle 2">
            <a:extLst>
              <a:ext uri="{FF2B5EF4-FFF2-40B4-BE49-F238E27FC236}">
                <a16:creationId xmlns:a16="http://schemas.microsoft.com/office/drawing/2014/main" id="{1E75FDF5-E410-A046-AFFF-0F4FF6F42FF9}"/>
              </a:ext>
            </a:extLst>
          </p:cNvPr>
          <p:cNvSpPr/>
          <p:nvPr/>
        </p:nvSpPr>
        <p:spPr>
          <a:xfrm>
            <a:off x="300912" y="1881679"/>
            <a:ext cx="4987212" cy="3554819"/>
          </a:xfrm>
          <a:prstGeom prst="rect">
            <a:avLst/>
          </a:prstGeom>
        </p:spPr>
        <p:txBody>
          <a:bodyPr wrap="square">
            <a:spAutoFit/>
          </a:bodyPr>
          <a:lstStyle/>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Parties make an opening statement briefly explaining their basic position</a:t>
            </a:r>
            <a:endParaRPr lang="en-US" sz="20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Parties present their respective cases, including any witnesses. </a:t>
            </a: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Parties and witnesses cross-examined by the other party and panel</a:t>
            </a:r>
            <a:endParaRPr lang="en-US" sz="20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Supporting documents &amp; information presented</a:t>
            </a:r>
            <a:endParaRPr lang="en-US" sz="20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Parties make closing arguments</a:t>
            </a:r>
            <a:endParaRPr lang="en-US" sz="2000" dirty="0">
              <a:solidFill>
                <a:srgbClr val="000000"/>
              </a:solidFill>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Decision made based on the evidence</a:t>
            </a:r>
          </a:p>
        </p:txBody>
      </p:sp>
      <p:pic>
        <p:nvPicPr>
          <p:cNvPr id="5" name="Picture 4">
            <a:extLst>
              <a:ext uri="{FF2B5EF4-FFF2-40B4-BE49-F238E27FC236}">
                <a16:creationId xmlns:a16="http://schemas.microsoft.com/office/drawing/2014/main" id="{F9A9C91B-4C6A-0F4A-BCEF-E796CD6A5A49}"/>
              </a:ext>
            </a:extLst>
          </p:cNvPr>
          <p:cNvPicPr>
            <a:picLocks noChangeAspect="1"/>
          </p:cNvPicPr>
          <p:nvPr/>
        </p:nvPicPr>
        <p:blipFill>
          <a:blip r:embed="rId4"/>
          <a:stretch>
            <a:fillRect/>
          </a:stretch>
        </p:blipFill>
        <p:spPr>
          <a:xfrm>
            <a:off x="5482511" y="1881679"/>
            <a:ext cx="3390901" cy="4483100"/>
          </a:xfrm>
          <a:prstGeom prst="rect">
            <a:avLst/>
          </a:prstGeom>
        </p:spPr>
      </p:pic>
      <p:sp>
        <p:nvSpPr>
          <p:cNvPr id="6" name="TextBox 6">
            <a:extLst>
              <a:ext uri="{FF2B5EF4-FFF2-40B4-BE49-F238E27FC236}">
                <a16:creationId xmlns:a16="http://schemas.microsoft.com/office/drawing/2014/main" id="{C7CB124B-085D-412B-AD3A-2F455D8781C3}"/>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12 </a:t>
            </a:r>
          </a:p>
        </p:txBody>
      </p:sp>
      <p:sp>
        <p:nvSpPr>
          <p:cNvPr id="7" name="Slide Number Placeholder 5">
            <a:extLst>
              <a:ext uri="{FF2B5EF4-FFF2-40B4-BE49-F238E27FC236}">
                <a16:creationId xmlns:a16="http://schemas.microsoft.com/office/drawing/2014/main" id="{2A2D3D63-BA59-40ED-B7C1-EB03AF0F107C}"/>
              </a:ext>
            </a:extLst>
          </p:cNvPr>
          <p:cNvSpPr>
            <a:spLocks noGrp="1"/>
          </p:cNvSpPr>
          <p:nvPr>
            <p:ph type="sldNum" sz="quarter" idx="10"/>
          </p:nvPr>
        </p:nvSpPr>
        <p:spPr bwMode="auto">
          <a:xfrm>
            <a:off x="8013700" y="6324701"/>
            <a:ext cx="990339"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31</a:t>
            </a:fld>
            <a:endParaRPr lang="en-US" sz="1400" dirty="0">
              <a:solidFill>
                <a:schemeClr val="bg1">
                  <a:lumMod val="10000"/>
                </a:schemeClr>
              </a:solidFill>
              <a:latin typeface="Calibri" charset="0"/>
            </a:endParaRPr>
          </a:p>
        </p:txBody>
      </p:sp>
    </p:spTree>
    <p:custDataLst>
      <p:tags r:id="rId1"/>
    </p:custDataLst>
    <p:extLst>
      <p:ext uri="{BB962C8B-B14F-4D97-AF65-F5344CB8AC3E}">
        <p14:creationId xmlns:p14="http://schemas.microsoft.com/office/powerpoint/2010/main" val="1569922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67D749-B66C-2E42-A6E6-D555AD4D61E8}"/>
              </a:ext>
            </a:extLst>
          </p:cNvPr>
          <p:cNvPicPr>
            <a:picLocks noChangeAspect="1"/>
          </p:cNvPicPr>
          <p:nvPr/>
        </p:nvPicPr>
        <p:blipFill>
          <a:blip r:embed="rId4">
            <a:alphaModFix amt="67000"/>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70B4B31-A24F-C64F-85D7-50CB9EB695BC}"/>
              </a:ext>
            </a:extLst>
          </p:cNvPr>
          <p:cNvSpPr>
            <a:spLocks noGrp="1"/>
          </p:cNvSpPr>
          <p:nvPr>
            <p:ph type="title"/>
          </p:nvPr>
        </p:nvSpPr>
        <p:spPr/>
        <p:txBody>
          <a:bodyPr>
            <a:normAutofit fontScale="90000"/>
          </a:bodyPr>
          <a:lstStyle/>
          <a:p>
            <a:r>
              <a:rPr lang="en-US" dirty="0"/>
              <a:t>Ethics Hearings</a:t>
            </a:r>
          </a:p>
        </p:txBody>
      </p:sp>
      <p:sp>
        <p:nvSpPr>
          <p:cNvPr id="3" name="Rectangle 2">
            <a:extLst>
              <a:ext uri="{FF2B5EF4-FFF2-40B4-BE49-F238E27FC236}">
                <a16:creationId xmlns:a16="http://schemas.microsoft.com/office/drawing/2014/main" id="{EACFDDBD-2650-D84C-8DEA-56D9FB3DBFB1}"/>
              </a:ext>
            </a:extLst>
          </p:cNvPr>
          <p:cNvSpPr/>
          <p:nvPr/>
        </p:nvSpPr>
        <p:spPr>
          <a:xfrm>
            <a:off x="0" y="1787159"/>
            <a:ext cx="9144000" cy="3170099"/>
          </a:xfrm>
          <a:prstGeom prst="rect">
            <a:avLst/>
          </a:prstGeom>
          <a:solidFill>
            <a:srgbClr val="EEEFF1">
              <a:alpha val="80000"/>
            </a:srgbClr>
          </a:solidFill>
        </p:spPr>
        <p:txBody>
          <a:bodyPr wrap="square">
            <a:spAutoFit/>
          </a:bodyPr>
          <a:lstStyle/>
          <a:p>
            <a:pPr algn="ctr" hangingPunct="0"/>
            <a:r>
              <a:rPr lang="en-US" sz="3200" dirty="0">
                <a:solidFill>
                  <a:srgbClr val="000000"/>
                </a:solidFill>
                <a:latin typeface="Arial" panose="020B0604020202020204" pitchFamily="34" charset="0"/>
                <a:ea typeface="Times New Roman" panose="02020603050405020304" pitchFamily="18" charset="0"/>
              </a:rPr>
              <a:t>Respondents are considered </a:t>
            </a:r>
            <a:r>
              <a:rPr lang="en-US" sz="3600" b="1" dirty="0">
                <a:solidFill>
                  <a:srgbClr val="000000"/>
                </a:solidFill>
                <a:latin typeface="Arial" panose="020B0604020202020204" pitchFamily="34" charset="0"/>
                <a:ea typeface="Times New Roman" panose="02020603050405020304" pitchFamily="18" charset="0"/>
              </a:rPr>
              <a:t>innocent</a:t>
            </a:r>
            <a:r>
              <a:rPr lang="en-US" sz="3600" dirty="0">
                <a:solidFill>
                  <a:srgbClr val="000000"/>
                </a:solidFill>
                <a:latin typeface="Arial" panose="020B0604020202020204" pitchFamily="34" charset="0"/>
                <a:ea typeface="Times New Roman" panose="02020603050405020304" pitchFamily="18" charset="0"/>
              </a:rPr>
              <a:t> </a:t>
            </a:r>
          </a:p>
          <a:p>
            <a:pPr algn="ctr" hangingPunct="0"/>
            <a:r>
              <a:rPr lang="en-US" sz="3200" dirty="0">
                <a:solidFill>
                  <a:srgbClr val="000000"/>
                </a:solidFill>
                <a:latin typeface="Arial" panose="020B0604020202020204" pitchFamily="34" charset="0"/>
                <a:ea typeface="Times New Roman" panose="02020603050405020304" pitchFamily="18" charset="0"/>
              </a:rPr>
              <a:t>unless proven to have </a:t>
            </a:r>
            <a:br>
              <a:rPr lang="en-US" sz="3200" dirty="0">
                <a:solidFill>
                  <a:srgbClr val="000000"/>
                </a:solidFill>
                <a:latin typeface="Arial" panose="020B0604020202020204" pitchFamily="34" charset="0"/>
                <a:ea typeface="Times New Roman" panose="02020603050405020304" pitchFamily="18" charset="0"/>
              </a:rPr>
            </a:br>
            <a:r>
              <a:rPr lang="en-US" sz="3200" dirty="0">
                <a:solidFill>
                  <a:srgbClr val="000000"/>
                </a:solidFill>
                <a:latin typeface="Arial" panose="020B0604020202020204" pitchFamily="34" charset="0"/>
                <a:ea typeface="Times New Roman" panose="02020603050405020304" pitchFamily="18" charset="0"/>
              </a:rPr>
              <a:t>violated the Code of Ethics.</a:t>
            </a:r>
            <a:endParaRPr lang="en-US" sz="3200" dirty="0">
              <a:latin typeface="Times New Roman" panose="02020603050405020304" pitchFamily="18" charset="0"/>
              <a:ea typeface="Times New Roman" panose="02020603050405020304" pitchFamily="18" charset="0"/>
            </a:endParaRPr>
          </a:p>
          <a:p>
            <a:pPr algn="ctr" hangingPunct="0"/>
            <a:r>
              <a:rPr lang="en-US" sz="2800" b="1" dirty="0">
                <a:solidFill>
                  <a:srgbClr val="000000"/>
                </a:solidFill>
                <a:latin typeface="Arial" panose="020B0604020202020204" pitchFamily="34"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ctr" hangingPunct="0"/>
            <a:r>
              <a:rPr lang="en-US" sz="3200" dirty="0">
                <a:solidFill>
                  <a:srgbClr val="000000"/>
                </a:solidFill>
                <a:latin typeface="Arial" panose="020B0604020202020204" pitchFamily="34" charset="0"/>
                <a:ea typeface="Times New Roman" panose="02020603050405020304" pitchFamily="18" charset="0"/>
              </a:rPr>
              <a:t>The </a:t>
            </a:r>
            <a:r>
              <a:rPr lang="en-US" sz="3200" b="1" dirty="0">
                <a:solidFill>
                  <a:schemeClr val="accent4"/>
                </a:solidFill>
                <a:latin typeface="Arial" panose="020B0604020202020204" pitchFamily="34" charset="0"/>
                <a:ea typeface="Times New Roman" panose="02020603050405020304" pitchFamily="18" charset="0"/>
              </a:rPr>
              <a:t>burden of proof </a:t>
            </a:r>
            <a:r>
              <a:rPr lang="en-US" sz="3200" dirty="0">
                <a:solidFill>
                  <a:srgbClr val="000000"/>
                </a:solidFill>
                <a:latin typeface="Arial" panose="020B0604020202020204" pitchFamily="34" charset="0"/>
                <a:ea typeface="Times New Roman" panose="02020603050405020304" pitchFamily="18" charset="0"/>
              </a:rPr>
              <a:t>in an ethics complaint is “</a:t>
            </a:r>
            <a:r>
              <a:rPr lang="en-US" sz="4000" b="1" dirty="0">
                <a:solidFill>
                  <a:schemeClr val="accent4"/>
                </a:solidFill>
                <a:latin typeface="Arial" panose="020B0604020202020204" pitchFamily="34" charset="0"/>
                <a:ea typeface="Times New Roman" panose="02020603050405020304" pitchFamily="18" charset="0"/>
              </a:rPr>
              <a:t>clear, strong, and convincing</a:t>
            </a:r>
            <a:r>
              <a:rPr lang="en-US" sz="3200" dirty="0">
                <a:solidFill>
                  <a:srgbClr val="000000"/>
                </a:solidFill>
                <a:latin typeface="Arial" panose="020B0604020202020204" pitchFamily="34"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6" name="TextBox 6">
            <a:extLst>
              <a:ext uri="{FF2B5EF4-FFF2-40B4-BE49-F238E27FC236}">
                <a16:creationId xmlns:a16="http://schemas.microsoft.com/office/drawing/2014/main" id="{FD9693B9-86D2-4276-B793-D49E300666A9}"/>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13 </a:t>
            </a:r>
          </a:p>
        </p:txBody>
      </p:sp>
      <p:sp>
        <p:nvSpPr>
          <p:cNvPr id="7" name="Slide Number Placeholder 5">
            <a:extLst>
              <a:ext uri="{FF2B5EF4-FFF2-40B4-BE49-F238E27FC236}">
                <a16:creationId xmlns:a16="http://schemas.microsoft.com/office/drawing/2014/main" id="{6C934100-16DF-4C7A-B7D3-AC3CFE8ACEBB}"/>
              </a:ext>
            </a:extLst>
          </p:cNvPr>
          <p:cNvSpPr txBox="1">
            <a:spLocks/>
          </p:cNvSpPr>
          <p:nvPr/>
        </p:nvSpPr>
        <p:spPr bwMode="auto">
          <a:xfrm>
            <a:off x="8313793"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32</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627556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B4B31-A24F-C64F-85D7-50CB9EB695BC}"/>
              </a:ext>
            </a:extLst>
          </p:cNvPr>
          <p:cNvSpPr>
            <a:spLocks noGrp="1"/>
          </p:cNvSpPr>
          <p:nvPr>
            <p:ph type="title"/>
          </p:nvPr>
        </p:nvSpPr>
        <p:spPr>
          <a:xfrm>
            <a:off x="300912" y="253032"/>
            <a:ext cx="8572500" cy="788091"/>
          </a:xfrm>
        </p:spPr>
        <p:txBody>
          <a:bodyPr>
            <a:normAutofit fontScale="90000"/>
          </a:bodyPr>
          <a:lstStyle/>
          <a:p>
            <a:r>
              <a:rPr lang="en-US" dirty="0"/>
              <a:t>Common Authorized Disciplines</a:t>
            </a:r>
          </a:p>
        </p:txBody>
      </p:sp>
      <p:sp>
        <p:nvSpPr>
          <p:cNvPr id="10" name="Freeform 9">
            <a:extLst>
              <a:ext uri="{FF2B5EF4-FFF2-40B4-BE49-F238E27FC236}">
                <a16:creationId xmlns:a16="http://schemas.microsoft.com/office/drawing/2014/main" id="{8C150C19-D252-C94F-9625-80B272915C58}"/>
              </a:ext>
            </a:extLst>
          </p:cNvPr>
          <p:cNvSpPr/>
          <p:nvPr/>
        </p:nvSpPr>
        <p:spPr>
          <a:xfrm>
            <a:off x="300912" y="1287625"/>
            <a:ext cx="8572500" cy="825776"/>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marL="0" lvl="0" indent="0" algn="ctr" defTabSz="1422400">
              <a:lnSpc>
                <a:spcPct val="90000"/>
              </a:lnSpc>
              <a:spcBef>
                <a:spcPct val="0"/>
              </a:spcBef>
              <a:spcAft>
                <a:spcPct val="35000"/>
              </a:spcAft>
              <a:buFont typeface="Wingdings" pitchFamily="2" charset="2"/>
              <a:buNone/>
            </a:pPr>
            <a:r>
              <a:rPr lang="en-US" sz="2800" kern="1200" dirty="0">
                <a:solidFill>
                  <a:schemeClr val="bg1"/>
                </a:solidFill>
                <a:latin typeface="Arial" panose="020B0604020202020204" pitchFamily="34" charset="0"/>
                <a:ea typeface="Times New Roman" panose="02020603050405020304" pitchFamily="18" charset="0"/>
                <a:cs typeface="Arial" panose="020B0604020202020204" pitchFamily="34" charset="0"/>
              </a:rPr>
              <a:t>Letters of warning or reprimand</a:t>
            </a:r>
            <a:endParaRPr lang="en-US" sz="2800" kern="1200" dirty="0">
              <a:solidFill>
                <a:schemeClr val="bg1"/>
              </a:solidFill>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510A5AE3-8E9E-A241-B1D3-135FA3ED74E5}"/>
              </a:ext>
            </a:extLst>
          </p:cNvPr>
          <p:cNvSpPr/>
          <p:nvPr/>
        </p:nvSpPr>
        <p:spPr>
          <a:xfrm>
            <a:off x="300912" y="2359900"/>
            <a:ext cx="8572500" cy="825776"/>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marL="0" lvl="0" indent="0" algn="ctr" defTabSz="84455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Fines up to $15,000 </a:t>
            </a:r>
          </a:p>
        </p:txBody>
      </p:sp>
      <p:sp>
        <p:nvSpPr>
          <p:cNvPr id="14" name="Freeform 13">
            <a:extLst>
              <a:ext uri="{FF2B5EF4-FFF2-40B4-BE49-F238E27FC236}">
                <a16:creationId xmlns:a16="http://schemas.microsoft.com/office/drawing/2014/main" id="{A0045629-546A-A84D-94AE-FBFD4FA1810D}"/>
              </a:ext>
            </a:extLst>
          </p:cNvPr>
          <p:cNvSpPr/>
          <p:nvPr/>
        </p:nvSpPr>
        <p:spPr>
          <a:xfrm>
            <a:off x="300912" y="3432175"/>
            <a:ext cx="8572500" cy="8257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en-US" sz="2800" kern="1200" dirty="0">
                <a:solidFill>
                  <a:schemeClr val="bg1"/>
                </a:solidFill>
                <a:latin typeface="Arial" panose="020B0604020202020204" pitchFamily="34" charset="0"/>
                <a:ea typeface="Times New Roman" panose="02020603050405020304" pitchFamily="18" charset="0"/>
              </a:rPr>
              <a:t>Attendance at educational courses/seminars</a:t>
            </a:r>
            <a:endParaRPr lang="en-US" sz="2800" kern="1200" dirty="0">
              <a:solidFill>
                <a:schemeClr val="bg1"/>
              </a:solidFill>
            </a:endParaRPr>
          </a:p>
        </p:txBody>
      </p:sp>
      <p:sp>
        <p:nvSpPr>
          <p:cNvPr id="16" name="Freeform 15">
            <a:extLst>
              <a:ext uri="{FF2B5EF4-FFF2-40B4-BE49-F238E27FC236}">
                <a16:creationId xmlns:a16="http://schemas.microsoft.com/office/drawing/2014/main" id="{EAD817E6-E0DE-BA47-957B-A3D9476AE252}"/>
              </a:ext>
            </a:extLst>
          </p:cNvPr>
          <p:cNvSpPr/>
          <p:nvPr/>
        </p:nvSpPr>
        <p:spPr>
          <a:xfrm>
            <a:off x="300912" y="4504451"/>
            <a:ext cx="8572500" cy="8257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9680532"/>
              <a:satOff val="-22991"/>
              <a:lumOff val="-14264"/>
              <a:alphaOff val="0"/>
            </a:schemeClr>
          </a:fillRef>
          <a:effectRef idx="0">
            <a:schemeClr val="accent4">
              <a:hueOff val="9680532"/>
              <a:satOff val="-22991"/>
              <a:lumOff val="-14264"/>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rPr>
              <a:t>Suspension or termination of membership</a:t>
            </a:r>
          </a:p>
        </p:txBody>
      </p:sp>
      <p:sp>
        <p:nvSpPr>
          <p:cNvPr id="18" name="Freeform 17">
            <a:extLst>
              <a:ext uri="{FF2B5EF4-FFF2-40B4-BE49-F238E27FC236}">
                <a16:creationId xmlns:a16="http://schemas.microsoft.com/office/drawing/2014/main" id="{12166ED8-1298-CD48-B621-8C7F4A004621}"/>
              </a:ext>
            </a:extLst>
          </p:cNvPr>
          <p:cNvSpPr/>
          <p:nvPr/>
        </p:nvSpPr>
        <p:spPr>
          <a:xfrm>
            <a:off x="300912" y="5576726"/>
            <a:ext cx="8572500" cy="8257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4"/>
          </a:solidFill>
        </p:spPr>
        <p:style>
          <a:lnRef idx="2">
            <a:schemeClr val="lt1">
              <a:hueOff val="0"/>
              <a:satOff val="0"/>
              <a:lumOff val="0"/>
              <a:alphaOff val="0"/>
            </a:schemeClr>
          </a:lnRef>
          <a:fillRef idx="1">
            <a:schemeClr val="accent4">
              <a:hueOff val="12907375"/>
              <a:satOff val="-30655"/>
              <a:lumOff val="-19019"/>
              <a:alphaOff val="0"/>
            </a:schemeClr>
          </a:fillRef>
          <a:effectRef idx="0">
            <a:schemeClr val="accent4">
              <a:hueOff val="12907375"/>
              <a:satOff val="-30655"/>
              <a:lumOff val="-19019"/>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rPr>
              <a:t>Suspension or termination of services </a:t>
            </a:r>
            <a:br>
              <a:rPr lang="en-US" sz="2800" kern="1200" dirty="0">
                <a:solidFill>
                  <a:schemeClr val="bg1"/>
                </a:solidFill>
                <a:latin typeface="Arial" panose="020B0604020202020204" pitchFamily="34" charset="0"/>
                <a:ea typeface="Times New Roman" panose="02020603050405020304" pitchFamily="18" charset="0"/>
              </a:rPr>
            </a:br>
            <a:r>
              <a:rPr lang="en-US" sz="2800" kern="1200" dirty="0">
                <a:solidFill>
                  <a:schemeClr val="bg1"/>
                </a:solidFill>
                <a:latin typeface="Arial" panose="020B0604020202020204" pitchFamily="34" charset="0"/>
                <a:ea typeface="Times New Roman" panose="02020603050405020304" pitchFamily="18" charset="0"/>
              </a:rPr>
              <a:t>including MLS</a:t>
            </a:r>
          </a:p>
        </p:txBody>
      </p:sp>
      <p:sp>
        <p:nvSpPr>
          <p:cNvPr id="8" name="TextBox 6">
            <a:extLst>
              <a:ext uri="{FF2B5EF4-FFF2-40B4-BE49-F238E27FC236}">
                <a16:creationId xmlns:a16="http://schemas.microsoft.com/office/drawing/2014/main" id="{EAFABF96-9B75-437D-BEC7-BD2838723DDD}"/>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13 </a:t>
            </a:r>
          </a:p>
        </p:txBody>
      </p:sp>
      <p:sp>
        <p:nvSpPr>
          <p:cNvPr id="9" name="Slide Number Placeholder 5">
            <a:extLst>
              <a:ext uri="{FF2B5EF4-FFF2-40B4-BE49-F238E27FC236}">
                <a16:creationId xmlns:a16="http://schemas.microsoft.com/office/drawing/2014/main" id="{46D4CE69-9689-44D1-A105-087669E16CDF}"/>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33</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655698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p:txBody>
          <a:bodyPr>
            <a:normAutofit fontScale="90000"/>
          </a:bodyPr>
          <a:lstStyle/>
          <a:p>
            <a:r>
              <a:rPr lang="en-US" dirty="0"/>
              <a:t>Arbitration Hearing Results </a:t>
            </a:r>
          </a:p>
        </p:txBody>
      </p:sp>
      <p:sp>
        <p:nvSpPr>
          <p:cNvPr id="3" name="Rectangle 2">
            <a:extLst>
              <a:ext uri="{FF2B5EF4-FFF2-40B4-BE49-F238E27FC236}">
                <a16:creationId xmlns:a16="http://schemas.microsoft.com/office/drawing/2014/main" id="{B16B233D-5D4F-9042-82BB-6CE5727FB72D}"/>
              </a:ext>
            </a:extLst>
          </p:cNvPr>
          <p:cNvSpPr/>
          <p:nvPr/>
        </p:nvSpPr>
        <p:spPr>
          <a:xfrm>
            <a:off x="513562" y="1786845"/>
            <a:ext cx="8247665" cy="3046988"/>
          </a:xfrm>
          <a:prstGeom prst="rect">
            <a:avLst/>
          </a:prstGeom>
        </p:spPr>
        <p:txBody>
          <a:bodyPr wrap="square">
            <a:spAutoFit/>
          </a:bodyPr>
          <a:lstStyle/>
          <a:p>
            <a:pPr algn="ctr"/>
            <a:r>
              <a:rPr lang="en-US" sz="3200" dirty="0">
                <a:solidFill>
                  <a:srgbClr val="000000"/>
                </a:solidFill>
                <a:latin typeface="Arial" panose="020B0604020202020204" pitchFamily="34" charset="0"/>
                <a:ea typeface="Times New Roman" panose="02020603050405020304" pitchFamily="18" charset="0"/>
              </a:rPr>
              <a:t>The panel will award an amount to the prevailing party.  </a:t>
            </a:r>
          </a:p>
          <a:p>
            <a:pPr algn="ctr"/>
            <a:endParaRPr lang="en-US" sz="3200" dirty="0">
              <a:solidFill>
                <a:srgbClr val="000000"/>
              </a:solidFill>
              <a:latin typeface="Arial" panose="020B0604020202020204" pitchFamily="34" charset="0"/>
              <a:ea typeface="Times New Roman" panose="02020603050405020304" pitchFamily="18" charset="0"/>
            </a:endParaRPr>
          </a:p>
          <a:p>
            <a:pPr algn="ctr"/>
            <a:r>
              <a:rPr lang="en-US" sz="3200" dirty="0">
                <a:solidFill>
                  <a:srgbClr val="000000"/>
                </a:solidFill>
                <a:latin typeface="Arial" panose="020B0604020202020204" pitchFamily="34" charset="0"/>
                <a:ea typeface="Times New Roman" panose="02020603050405020304" pitchFamily="18" charset="0"/>
              </a:rPr>
              <a:t>The amount cannot be more than what was requested in the arbitration request, </a:t>
            </a:r>
            <a:br>
              <a:rPr lang="en-US" sz="3200" dirty="0">
                <a:solidFill>
                  <a:srgbClr val="000000"/>
                </a:solidFill>
                <a:latin typeface="Arial" panose="020B0604020202020204" pitchFamily="34" charset="0"/>
                <a:ea typeface="Times New Roman" panose="02020603050405020304" pitchFamily="18" charset="0"/>
              </a:rPr>
            </a:br>
            <a:r>
              <a:rPr lang="en-US" sz="3200" dirty="0">
                <a:solidFill>
                  <a:srgbClr val="000000"/>
                </a:solidFill>
                <a:latin typeface="Arial" panose="020B0604020202020204" pitchFamily="34" charset="0"/>
                <a:ea typeface="Times New Roman" panose="02020603050405020304" pitchFamily="18" charset="0"/>
              </a:rPr>
              <a:t>though it can be less. </a:t>
            </a:r>
            <a:endParaRPr lang="en-US" sz="3200" dirty="0"/>
          </a:p>
        </p:txBody>
      </p:sp>
      <p:sp>
        <p:nvSpPr>
          <p:cNvPr id="4" name="TextBox 6">
            <a:extLst>
              <a:ext uri="{FF2B5EF4-FFF2-40B4-BE49-F238E27FC236}">
                <a16:creationId xmlns:a16="http://schemas.microsoft.com/office/drawing/2014/main" id="{BF4E0A7A-CBD9-4785-BF96-BD78306D5E35}"/>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14 </a:t>
            </a:r>
          </a:p>
        </p:txBody>
      </p:sp>
      <p:sp>
        <p:nvSpPr>
          <p:cNvPr id="5" name="Slide Number Placeholder 5">
            <a:extLst>
              <a:ext uri="{FF2B5EF4-FFF2-40B4-BE49-F238E27FC236}">
                <a16:creationId xmlns:a16="http://schemas.microsoft.com/office/drawing/2014/main" id="{96558DDA-E3DA-43F3-BAB0-EF140C7C93A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34</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2093400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p:txBody>
          <a:bodyPr>
            <a:normAutofit fontScale="90000"/>
          </a:bodyPr>
          <a:lstStyle/>
          <a:p>
            <a:r>
              <a:rPr lang="en-US" dirty="0"/>
              <a:t>What is Mediation?</a:t>
            </a:r>
          </a:p>
        </p:txBody>
      </p:sp>
      <p:sp>
        <p:nvSpPr>
          <p:cNvPr id="3" name="Rectangle 2">
            <a:extLst>
              <a:ext uri="{FF2B5EF4-FFF2-40B4-BE49-F238E27FC236}">
                <a16:creationId xmlns:a16="http://schemas.microsoft.com/office/drawing/2014/main" id="{B16B233D-5D4F-9042-82BB-6CE5727FB72D}"/>
              </a:ext>
            </a:extLst>
          </p:cNvPr>
          <p:cNvSpPr/>
          <p:nvPr/>
        </p:nvSpPr>
        <p:spPr>
          <a:xfrm>
            <a:off x="1097431" y="1223830"/>
            <a:ext cx="6979461" cy="1569660"/>
          </a:xfrm>
          <a:prstGeom prst="rect">
            <a:avLst/>
          </a:prstGeom>
        </p:spPr>
        <p:txBody>
          <a:bodyPr wrap="square">
            <a:spAutoFit/>
          </a:bodyPr>
          <a:lstStyle/>
          <a:p>
            <a:pPr algn="ctr" hangingPunct="0"/>
            <a:r>
              <a:rPr lang="en-US" sz="3200" dirty="0">
                <a:solidFill>
                  <a:schemeClr val="bg1">
                    <a:lumMod val="10000"/>
                  </a:schemeClr>
                </a:solidFill>
                <a:latin typeface="Arial" panose="020B0604020202020204" pitchFamily="34" charset="0"/>
                <a:cs typeface="Arial" panose="020B0604020202020204" pitchFamily="34" charset="0"/>
              </a:rPr>
              <a:t>A powerful tool to help REALTORS® and their clients resolve disputes that might otherwise be arbitrated.  </a:t>
            </a:r>
          </a:p>
        </p:txBody>
      </p:sp>
      <p:pic>
        <p:nvPicPr>
          <p:cNvPr id="6" name="Picture 5">
            <a:extLst>
              <a:ext uri="{FF2B5EF4-FFF2-40B4-BE49-F238E27FC236}">
                <a16:creationId xmlns:a16="http://schemas.microsoft.com/office/drawing/2014/main" id="{DD467ED3-4586-F14A-AB5B-7E57901DC0C1}"/>
              </a:ext>
            </a:extLst>
          </p:cNvPr>
          <p:cNvPicPr>
            <a:picLocks noChangeAspect="1"/>
          </p:cNvPicPr>
          <p:nvPr/>
        </p:nvPicPr>
        <p:blipFill>
          <a:blip r:embed="rId4"/>
          <a:stretch>
            <a:fillRect/>
          </a:stretch>
        </p:blipFill>
        <p:spPr>
          <a:xfrm>
            <a:off x="1850065" y="2942345"/>
            <a:ext cx="5835420" cy="3412453"/>
          </a:xfrm>
          <a:prstGeom prst="rect">
            <a:avLst/>
          </a:prstGeom>
        </p:spPr>
      </p:pic>
      <p:sp>
        <p:nvSpPr>
          <p:cNvPr id="5" name="TextBox 6">
            <a:extLst>
              <a:ext uri="{FF2B5EF4-FFF2-40B4-BE49-F238E27FC236}">
                <a16:creationId xmlns:a16="http://schemas.microsoft.com/office/drawing/2014/main" id="{C13BF387-C364-4C72-9B54-FDB674F78DDA}"/>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15 </a:t>
            </a:r>
          </a:p>
        </p:txBody>
      </p:sp>
      <p:sp>
        <p:nvSpPr>
          <p:cNvPr id="7" name="Slide Number Placeholder 5">
            <a:extLst>
              <a:ext uri="{FF2B5EF4-FFF2-40B4-BE49-F238E27FC236}">
                <a16:creationId xmlns:a16="http://schemas.microsoft.com/office/drawing/2014/main" id="{0375FD7F-C0F3-4095-8945-96FFF94EC4F6}"/>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35</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849166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a:xfrm>
            <a:off x="300912" y="329414"/>
            <a:ext cx="8572500" cy="1393061"/>
          </a:xfrm>
        </p:spPr>
        <p:txBody>
          <a:bodyPr>
            <a:normAutofit fontScale="90000"/>
          </a:bodyPr>
          <a:lstStyle/>
          <a:p>
            <a:r>
              <a:rPr lang="en-US" dirty="0"/>
              <a:t>Differences Between Mediation and Arbitration</a:t>
            </a:r>
          </a:p>
        </p:txBody>
      </p:sp>
      <p:graphicFrame>
        <p:nvGraphicFramePr>
          <p:cNvPr id="5" name="Table 4">
            <a:extLst>
              <a:ext uri="{FF2B5EF4-FFF2-40B4-BE49-F238E27FC236}">
                <a16:creationId xmlns:a16="http://schemas.microsoft.com/office/drawing/2014/main" id="{44BA478B-DD63-D044-9ED0-ED809E1E6A17}"/>
              </a:ext>
            </a:extLst>
          </p:cNvPr>
          <p:cNvGraphicFramePr>
            <a:graphicFrameLocks noGrp="1"/>
          </p:cNvGraphicFramePr>
          <p:nvPr>
            <p:extLst>
              <p:ext uri="{D42A27DB-BD31-4B8C-83A1-F6EECF244321}">
                <p14:modId xmlns:p14="http://schemas.microsoft.com/office/powerpoint/2010/main" val="2072529644"/>
              </p:ext>
            </p:extLst>
          </p:nvPr>
        </p:nvGraphicFramePr>
        <p:xfrm>
          <a:off x="492298" y="1892595"/>
          <a:ext cx="8205134" cy="3910671"/>
        </p:xfrm>
        <a:graphic>
          <a:graphicData uri="http://schemas.openxmlformats.org/drawingml/2006/table">
            <a:tbl>
              <a:tblPr firstRow="1" firstCol="1" bandRow="1"/>
              <a:tblGrid>
                <a:gridCol w="3926278">
                  <a:extLst>
                    <a:ext uri="{9D8B030D-6E8A-4147-A177-3AD203B41FA5}">
                      <a16:colId xmlns:a16="http://schemas.microsoft.com/office/drawing/2014/main" val="3355499453"/>
                    </a:ext>
                  </a:extLst>
                </a:gridCol>
                <a:gridCol w="133563">
                  <a:extLst>
                    <a:ext uri="{9D8B030D-6E8A-4147-A177-3AD203B41FA5}">
                      <a16:colId xmlns:a16="http://schemas.microsoft.com/office/drawing/2014/main" val="1943498737"/>
                    </a:ext>
                  </a:extLst>
                </a:gridCol>
                <a:gridCol w="4145293">
                  <a:extLst>
                    <a:ext uri="{9D8B030D-6E8A-4147-A177-3AD203B41FA5}">
                      <a16:colId xmlns:a16="http://schemas.microsoft.com/office/drawing/2014/main" val="1479716625"/>
                    </a:ext>
                  </a:extLst>
                </a:gridCol>
              </a:tblGrid>
              <a:tr h="434519">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chemeClr val="bg1"/>
                          </a:solidFill>
                          <a:effectLst/>
                          <a:latin typeface="Arial" panose="020B0604020202020204" pitchFamily="34" charset="0"/>
                          <a:ea typeface="Times New Roman" panose="02020603050405020304" pitchFamily="18" charset="0"/>
                        </a:rPr>
                        <a:t>Mediation</a:t>
                      </a:r>
                      <a:endParaRPr lang="en-U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gridSpan="2">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chemeClr val="bg1"/>
                          </a:solidFill>
                          <a:effectLst/>
                          <a:latin typeface="Arial" panose="020B0604020202020204" pitchFamily="34" charset="0"/>
                          <a:ea typeface="Times New Roman" panose="02020603050405020304" pitchFamily="18" charset="0"/>
                        </a:rPr>
                        <a:t>Arbitration</a:t>
                      </a:r>
                      <a:endParaRPr lang="en-U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hMerge="1">
                  <a:txBody>
                    <a:bodyPr/>
                    <a:lstStyle/>
                    <a:p>
                      <a:endParaRPr lang="en-US"/>
                    </a:p>
                  </a:txBody>
                  <a:tcPr/>
                </a:tc>
                <a:extLst>
                  <a:ext uri="{0D108BD9-81ED-4DB2-BD59-A6C34878D82A}">
                    <a16:rowId xmlns:a16="http://schemas.microsoft.com/office/drawing/2014/main" val="3183249401"/>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Low cost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Moderate cost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541287"/>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Little delay</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Moderate delay</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845931"/>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Maximum range of solutions</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Win/lose/split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848072"/>
                  </a:ext>
                </a:extLst>
              </a:tr>
              <a:tr h="869038">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Parties control the outcome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Arbitrators control the outcome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416418"/>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Uncertain closure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Definite closure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859105"/>
                  </a:ext>
                </a:extLst>
              </a:tr>
              <a:tr h="869038">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Maintains/improves relationships</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May harm relationships</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4771013"/>
                  </a:ext>
                </a:extLst>
              </a:tr>
            </a:tbl>
          </a:graphicData>
        </a:graphic>
      </p:graphicFrame>
      <p:sp>
        <p:nvSpPr>
          <p:cNvPr id="4" name="TextBox 6">
            <a:extLst>
              <a:ext uri="{FF2B5EF4-FFF2-40B4-BE49-F238E27FC236}">
                <a16:creationId xmlns:a16="http://schemas.microsoft.com/office/drawing/2014/main" id="{C2E67FD0-3DD3-4697-AD37-77BA8AC42199}"/>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15 </a:t>
            </a:r>
          </a:p>
        </p:txBody>
      </p:sp>
      <p:sp>
        <p:nvSpPr>
          <p:cNvPr id="6" name="Slide Number Placeholder 5">
            <a:extLst>
              <a:ext uri="{FF2B5EF4-FFF2-40B4-BE49-F238E27FC236}">
                <a16:creationId xmlns:a16="http://schemas.microsoft.com/office/drawing/2014/main" id="{6D4B1829-165C-4F63-9601-AD3F7929553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36</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120775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a:xfrm>
            <a:off x="148856" y="329414"/>
            <a:ext cx="8575700" cy="903963"/>
          </a:xfrm>
        </p:spPr>
        <p:txBody>
          <a:bodyPr anchor="t">
            <a:normAutofit/>
          </a:bodyPr>
          <a:lstStyle/>
          <a:p>
            <a:r>
              <a:rPr lang="en-US" dirty="0"/>
              <a:t>Mediation Process</a:t>
            </a:r>
          </a:p>
        </p:txBody>
      </p:sp>
      <p:sp>
        <p:nvSpPr>
          <p:cNvPr id="7" name="Block Arc 6">
            <a:extLst>
              <a:ext uri="{FF2B5EF4-FFF2-40B4-BE49-F238E27FC236}">
                <a16:creationId xmlns:a16="http://schemas.microsoft.com/office/drawing/2014/main" id="{B3D0AF06-26C9-B04A-978F-B73D11577E23}"/>
              </a:ext>
            </a:extLst>
          </p:cNvPr>
          <p:cNvSpPr/>
          <p:nvPr/>
        </p:nvSpPr>
        <p:spPr>
          <a:xfrm>
            <a:off x="-5609266" y="128146"/>
            <a:ext cx="7441681" cy="7441681"/>
          </a:xfrm>
          <a:prstGeom prst="blockArc">
            <a:avLst>
              <a:gd name="adj1" fmla="val 18900000"/>
              <a:gd name="adj2" fmla="val 2700000"/>
              <a:gd name="adj3" fmla="val 290"/>
            </a:avLst>
          </a:prstGeom>
        </p:spPr>
        <p:style>
          <a:lnRef idx="2">
            <a:schemeClr val="accent3">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30" name="Group 29">
            <a:extLst>
              <a:ext uri="{FF2B5EF4-FFF2-40B4-BE49-F238E27FC236}">
                <a16:creationId xmlns:a16="http://schemas.microsoft.com/office/drawing/2014/main" id="{84675547-17A5-254D-8C53-EC17B8A43D89}"/>
              </a:ext>
            </a:extLst>
          </p:cNvPr>
          <p:cNvGrpSpPr/>
          <p:nvPr/>
        </p:nvGrpSpPr>
        <p:grpSpPr>
          <a:xfrm>
            <a:off x="653666" y="1273057"/>
            <a:ext cx="7997077" cy="5151857"/>
            <a:chOff x="653666" y="1273057"/>
            <a:chExt cx="7997077" cy="5151857"/>
          </a:xfrm>
        </p:grpSpPr>
        <p:sp>
          <p:nvSpPr>
            <p:cNvPr id="8" name="Freeform 7">
              <a:extLst>
                <a:ext uri="{FF2B5EF4-FFF2-40B4-BE49-F238E27FC236}">
                  <a16:creationId xmlns:a16="http://schemas.microsoft.com/office/drawing/2014/main" id="{576721F9-B4E4-4C47-AE5C-0F1AC132732A}"/>
                </a:ext>
              </a:extLst>
            </p:cNvPr>
            <p:cNvSpPr/>
            <p:nvPr/>
          </p:nvSpPr>
          <p:spPr>
            <a:xfrm>
              <a:off x="1025806" y="1335866"/>
              <a:ext cx="7624937" cy="502469"/>
            </a:xfrm>
            <a:custGeom>
              <a:avLst/>
              <a:gdLst>
                <a:gd name="connsiteX0" fmla="*/ 0 w 7624937"/>
                <a:gd name="connsiteY0" fmla="*/ 0 h 502469"/>
                <a:gd name="connsiteX1" fmla="*/ 7624937 w 7624937"/>
                <a:gd name="connsiteY1" fmla="*/ 0 h 502469"/>
                <a:gd name="connsiteX2" fmla="*/ 7624937 w 7624937"/>
                <a:gd name="connsiteY2" fmla="*/ 502469 h 502469"/>
                <a:gd name="connsiteX3" fmla="*/ 0 w 7624937"/>
                <a:gd name="connsiteY3" fmla="*/ 502469 h 502469"/>
                <a:gd name="connsiteX4" fmla="*/ 0 w 7624937"/>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937" h="502469">
                  <a:moveTo>
                    <a:pt x="0" y="0"/>
                  </a:moveTo>
                  <a:lnTo>
                    <a:pt x="7624937" y="0"/>
                  </a:lnTo>
                  <a:lnTo>
                    <a:pt x="7624937" y="502469"/>
                  </a:lnTo>
                  <a:lnTo>
                    <a:pt x="0" y="5024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Explain process</a:t>
              </a:r>
            </a:p>
          </p:txBody>
        </p:sp>
        <p:sp>
          <p:nvSpPr>
            <p:cNvPr id="9" name="Oval 8">
              <a:extLst>
                <a:ext uri="{FF2B5EF4-FFF2-40B4-BE49-F238E27FC236}">
                  <a16:creationId xmlns:a16="http://schemas.microsoft.com/office/drawing/2014/main" id="{3A2591AE-E172-3F44-9D6C-58710612B012}"/>
                </a:ext>
              </a:extLst>
            </p:cNvPr>
            <p:cNvSpPr/>
            <p:nvPr/>
          </p:nvSpPr>
          <p:spPr>
            <a:xfrm>
              <a:off x="711763" y="1273057"/>
              <a:ext cx="628086" cy="628086"/>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9">
              <a:extLst>
                <a:ext uri="{FF2B5EF4-FFF2-40B4-BE49-F238E27FC236}">
                  <a16:creationId xmlns:a16="http://schemas.microsoft.com/office/drawing/2014/main" id="{0990713D-F3FF-5E45-A047-8537FDC14147}"/>
                </a:ext>
              </a:extLst>
            </p:cNvPr>
            <p:cNvSpPr/>
            <p:nvPr/>
          </p:nvSpPr>
          <p:spPr>
            <a:xfrm>
              <a:off x="1480837" y="2090012"/>
              <a:ext cx="7169906" cy="502469"/>
            </a:xfrm>
            <a:custGeom>
              <a:avLst/>
              <a:gdLst>
                <a:gd name="connsiteX0" fmla="*/ 0 w 7169906"/>
                <a:gd name="connsiteY0" fmla="*/ 0 h 502469"/>
                <a:gd name="connsiteX1" fmla="*/ 7169906 w 7169906"/>
                <a:gd name="connsiteY1" fmla="*/ 0 h 502469"/>
                <a:gd name="connsiteX2" fmla="*/ 7169906 w 7169906"/>
                <a:gd name="connsiteY2" fmla="*/ 502469 h 502469"/>
                <a:gd name="connsiteX3" fmla="*/ 0 w 7169906"/>
                <a:gd name="connsiteY3" fmla="*/ 502469 h 502469"/>
                <a:gd name="connsiteX4" fmla="*/ 0 w 7169906"/>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906" h="502469">
                  <a:moveTo>
                    <a:pt x="0" y="0"/>
                  </a:moveTo>
                  <a:lnTo>
                    <a:pt x="7169906" y="0"/>
                  </a:lnTo>
                  <a:lnTo>
                    <a:pt x="7169906" y="502469"/>
                  </a:lnTo>
                  <a:lnTo>
                    <a:pt x="0" y="502469"/>
                  </a:lnTo>
                  <a:lnTo>
                    <a:pt x="0" y="0"/>
                  </a:lnTo>
                  <a:close/>
                </a:path>
              </a:pathLst>
            </a:custGeom>
          </p:spPr>
          <p:style>
            <a:lnRef idx="2">
              <a:schemeClr val="lt1">
                <a:hueOff val="0"/>
                <a:satOff val="0"/>
                <a:lumOff val="0"/>
                <a:alphaOff val="0"/>
              </a:schemeClr>
            </a:lnRef>
            <a:fillRef idx="1">
              <a:schemeClr val="accent2">
                <a:hueOff val="-2119005"/>
                <a:satOff val="1998"/>
                <a:lumOff val="-65"/>
                <a:alphaOff val="0"/>
              </a:schemeClr>
            </a:fillRef>
            <a:effectRef idx="0">
              <a:schemeClr val="accent2">
                <a:hueOff val="-2119005"/>
                <a:satOff val="1998"/>
                <a:lumOff val="-65"/>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Make statements</a:t>
              </a:r>
            </a:p>
          </p:txBody>
        </p:sp>
        <p:sp>
          <p:nvSpPr>
            <p:cNvPr id="11" name="Oval 10">
              <a:extLst>
                <a:ext uri="{FF2B5EF4-FFF2-40B4-BE49-F238E27FC236}">
                  <a16:creationId xmlns:a16="http://schemas.microsoft.com/office/drawing/2014/main" id="{AEDD621F-91B7-D749-AF78-AE791B5D80DC}"/>
                </a:ext>
              </a:extLst>
            </p:cNvPr>
            <p:cNvSpPr/>
            <p:nvPr/>
          </p:nvSpPr>
          <p:spPr>
            <a:xfrm>
              <a:off x="1166794" y="2027203"/>
              <a:ext cx="628086" cy="628086"/>
            </a:xfrm>
            <a:prstGeom prst="ellipse">
              <a:avLst/>
            </a:prstGeom>
          </p:spPr>
          <p:style>
            <a:lnRef idx="2">
              <a:schemeClr val="accent2">
                <a:hueOff val="-2119005"/>
                <a:satOff val="1998"/>
                <a:lumOff val="-6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11">
              <a:extLst>
                <a:ext uri="{FF2B5EF4-FFF2-40B4-BE49-F238E27FC236}">
                  <a16:creationId xmlns:a16="http://schemas.microsoft.com/office/drawing/2014/main" id="{B588F0CC-E1F2-0443-939B-DE67BBA3486E}"/>
                </a:ext>
              </a:extLst>
            </p:cNvPr>
            <p:cNvSpPr/>
            <p:nvPr/>
          </p:nvSpPr>
          <p:spPr>
            <a:xfrm>
              <a:off x="1730192" y="2843605"/>
              <a:ext cx="6920551" cy="502469"/>
            </a:xfrm>
            <a:custGeom>
              <a:avLst/>
              <a:gdLst>
                <a:gd name="connsiteX0" fmla="*/ 0 w 6920551"/>
                <a:gd name="connsiteY0" fmla="*/ 0 h 502469"/>
                <a:gd name="connsiteX1" fmla="*/ 6920551 w 6920551"/>
                <a:gd name="connsiteY1" fmla="*/ 0 h 502469"/>
                <a:gd name="connsiteX2" fmla="*/ 6920551 w 6920551"/>
                <a:gd name="connsiteY2" fmla="*/ 502469 h 502469"/>
                <a:gd name="connsiteX3" fmla="*/ 0 w 6920551"/>
                <a:gd name="connsiteY3" fmla="*/ 502469 h 502469"/>
                <a:gd name="connsiteX4" fmla="*/ 0 w 6920551"/>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551" h="502469">
                  <a:moveTo>
                    <a:pt x="0" y="0"/>
                  </a:moveTo>
                  <a:lnTo>
                    <a:pt x="6920551" y="0"/>
                  </a:lnTo>
                  <a:lnTo>
                    <a:pt x="6920551" y="502469"/>
                  </a:lnTo>
                  <a:lnTo>
                    <a:pt x="0" y="502469"/>
                  </a:lnTo>
                  <a:lnTo>
                    <a:pt x="0" y="0"/>
                  </a:lnTo>
                  <a:close/>
                </a:path>
              </a:pathLst>
            </a:custGeom>
          </p:spPr>
          <p:style>
            <a:lnRef idx="2">
              <a:schemeClr val="lt1">
                <a:hueOff val="0"/>
                <a:satOff val="0"/>
                <a:lumOff val="0"/>
                <a:alphaOff val="0"/>
              </a:schemeClr>
            </a:lnRef>
            <a:fillRef idx="1">
              <a:schemeClr val="accent2">
                <a:hueOff val="-4238011"/>
                <a:satOff val="3995"/>
                <a:lumOff val="-131"/>
                <a:alphaOff val="0"/>
              </a:schemeClr>
            </a:fillRef>
            <a:effectRef idx="0">
              <a:schemeClr val="accent2">
                <a:hueOff val="-4238011"/>
                <a:satOff val="3995"/>
                <a:lumOff val="-131"/>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Identify issues</a:t>
              </a:r>
            </a:p>
          </p:txBody>
        </p:sp>
        <p:sp>
          <p:nvSpPr>
            <p:cNvPr id="13" name="Oval 12">
              <a:extLst>
                <a:ext uri="{FF2B5EF4-FFF2-40B4-BE49-F238E27FC236}">
                  <a16:creationId xmlns:a16="http://schemas.microsoft.com/office/drawing/2014/main" id="{D932778B-F85B-464A-80B4-C9F41EFC353E}"/>
                </a:ext>
              </a:extLst>
            </p:cNvPr>
            <p:cNvSpPr/>
            <p:nvPr/>
          </p:nvSpPr>
          <p:spPr>
            <a:xfrm>
              <a:off x="1416148" y="2780796"/>
              <a:ext cx="628086" cy="628086"/>
            </a:xfrm>
            <a:prstGeom prst="ellipse">
              <a:avLst/>
            </a:prstGeom>
          </p:spPr>
          <p:style>
            <a:lnRef idx="2">
              <a:schemeClr val="accent2">
                <a:hueOff val="-4238011"/>
                <a:satOff val="3995"/>
                <a:lumOff val="-131"/>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13">
              <a:extLst>
                <a:ext uri="{FF2B5EF4-FFF2-40B4-BE49-F238E27FC236}">
                  <a16:creationId xmlns:a16="http://schemas.microsoft.com/office/drawing/2014/main" id="{C08CF35B-3D6A-9E47-B9D6-B7C4D463BE18}"/>
                </a:ext>
              </a:extLst>
            </p:cNvPr>
            <p:cNvSpPr/>
            <p:nvPr/>
          </p:nvSpPr>
          <p:spPr>
            <a:xfrm>
              <a:off x="1809808" y="3597751"/>
              <a:ext cx="6840935" cy="502469"/>
            </a:xfrm>
            <a:custGeom>
              <a:avLst/>
              <a:gdLst>
                <a:gd name="connsiteX0" fmla="*/ 0 w 6840935"/>
                <a:gd name="connsiteY0" fmla="*/ 0 h 502469"/>
                <a:gd name="connsiteX1" fmla="*/ 6840935 w 6840935"/>
                <a:gd name="connsiteY1" fmla="*/ 0 h 502469"/>
                <a:gd name="connsiteX2" fmla="*/ 6840935 w 6840935"/>
                <a:gd name="connsiteY2" fmla="*/ 502469 h 502469"/>
                <a:gd name="connsiteX3" fmla="*/ 0 w 6840935"/>
                <a:gd name="connsiteY3" fmla="*/ 502469 h 502469"/>
                <a:gd name="connsiteX4" fmla="*/ 0 w 6840935"/>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935" h="502469">
                  <a:moveTo>
                    <a:pt x="0" y="0"/>
                  </a:moveTo>
                  <a:lnTo>
                    <a:pt x="6840935" y="0"/>
                  </a:lnTo>
                  <a:lnTo>
                    <a:pt x="6840935" y="502469"/>
                  </a:lnTo>
                  <a:lnTo>
                    <a:pt x="0" y="502469"/>
                  </a:lnTo>
                  <a:lnTo>
                    <a:pt x="0" y="0"/>
                  </a:lnTo>
                  <a:close/>
                </a:path>
              </a:pathLst>
            </a:custGeom>
          </p:spPr>
          <p:style>
            <a:lnRef idx="2">
              <a:schemeClr val="lt1">
                <a:hueOff val="0"/>
                <a:satOff val="0"/>
                <a:lumOff val="0"/>
                <a:alphaOff val="0"/>
              </a:schemeClr>
            </a:lnRef>
            <a:fillRef idx="1">
              <a:schemeClr val="accent2">
                <a:hueOff val="-6357016"/>
                <a:satOff val="5993"/>
                <a:lumOff val="-196"/>
                <a:alphaOff val="0"/>
              </a:schemeClr>
            </a:fillRef>
            <a:effectRef idx="0">
              <a:schemeClr val="accent2">
                <a:hueOff val="-6357016"/>
                <a:satOff val="5993"/>
                <a:lumOff val="-196"/>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Cross-talk</a:t>
              </a:r>
            </a:p>
          </p:txBody>
        </p:sp>
        <p:sp>
          <p:nvSpPr>
            <p:cNvPr id="15" name="Oval 14">
              <a:extLst>
                <a:ext uri="{FF2B5EF4-FFF2-40B4-BE49-F238E27FC236}">
                  <a16:creationId xmlns:a16="http://schemas.microsoft.com/office/drawing/2014/main" id="{856C31B9-9607-A843-9006-B2E572CA7042}"/>
                </a:ext>
              </a:extLst>
            </p:cNvPr>
            <p:cNvSpPr/>
            <p:nvPr/>
          </p:nvSpPr>
          <p:spPr>
            <a:xfrm>
              <a:off x="1495765" y="3534942"/>
              <a:ext cx="628086" cy="628086"/>
            </a:xfrm>
            <a:prstGeom prst="ellipse">
              <a:avLst/>
            </a:prstGeom>
          </p:spPr>
          <p:style>
            <a:lnRef idx="2">
              <a:schemeClr val="accent2">
                <a:hueOff val="-6357016"/>
                <a:satOff val="5993"/>
                <a:lumOff val="-19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15">
              <a:extLst>
                <a:ext uri="{FF2B5EF4-FFF2-40B4-BE49-F238E27FC236}">
                  <a16:creationId xmlns:a16="http://schemas.microsoft.com/office/drawing/2014/main" id="{3843B406-8598-6F43-B746-E609FDB3B5BA}"/>
                </a:ext>
              </a:extLst>
            </p:cNvPr>
            <p:cNvSpPr/>
            <p:nvPr/>
          </p:nvSpPr>
          <p:spPr>
            <a:xfrm>
              <a:off x="1730192" y="4351897"/>
              <a:ext cx="6920551" cy="502469"/>
            </a:xfrm>
            <a:custGeom>
              <a:avLst/>
              <a:gdLst>
                <a:gd name="connsiteX0" fmla="*/ 0 w 6920551"/>
                <a:gd name="connsiteY0" fmla="*/ 0 h 502469"/>
                <a:gd name="connsiteX1" fmla="*/ 6920551 w 6920551"/>
                <a:gd name="connsiteY1" fmla="*/ 0 h 502469"/>
                <a:gd name="connsiteX2" fmla="*/ 6920551 w 6920551"/>
                <a:gd name="connsiteY2" fmla="*/ 502469 h 502469"/>
                <a:gd name="connsiteX3" fmla="*/ 0 w 6920551"/>
                <a:gd name="connsiteY3" fmla="*/ 502469 h 502469"/>
                <a:gd name="connsiteX4" fmla="*/ 0 w 6920551"/>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551" h="502469">
                  <a:moveTo>
                    <a:pt x="0" y="0"/>
                  </a:moveTo>
                  <a:lnTo>
                    <a:pt x="6920551" y="0"/>
                  </a:lnTo>
                  <a:lnTo>
                    <a:pt x="6920551" y="502469"/>
                  </a:lnTo>
                  <a:lnTo>
                    <a:pt x="0" y="502469"/>
                  </a:lnTo>
                  <a:lnTo>
                    <a:pt x="0" y="0"/>
                  </a:lnTo>
                  <a:close/>
                </a:path>
              </a:pathLst>
            </a:custGeom>
          </p:spPr>
          <p:style>
            <a:lnRef idx="2">
              <a:schemeClr val="lt1">
                <a:hueOff val="0"/>
                <a:satOff val="0"/>
                <a:lumOff val="0"/>
                <a:alphaOff val="0"/>
              </a:schemeClr>
            </a:lnRef>
            <a:fillRef idx="1">
              <a:schemeClr val="accent2">
                <a:hueOff val="-8476022"/>
                <a:satOff val="7991"/>
                <a:lumOff val="-262"/>
                <a:alphaOff val="0"/>
              </a:schemeClr>
            </a:fillRef>
            <a:effectRef idx="0">
              <a:schemeClr val="accent2">
                <a:hueOff val="-8476022"/>
                <a:satOff val="7991"/>
                <a:lumOff val="-262"/>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Caucus</a:t>
              </a:r>
            </a:p>
          </p:txBody>
        </p:sp>
        <p:sp>
          <p:nvSpPr>
            <p:cNvPr id="17" name="Oval 16">
              <a:extLst>
                <a:ext uri="{FF2B5EF4-FFF2-40B4-BE49-F238E27FC236}">
                  <a16:creationId xmlns:a16="http://schemas.microsoft.com/office/drawing/2014/main" id="{C72DB11A-7638-5744-B277-86AD24F98A6C}"/>
                </a:ext>
              </a:extLst>
            </p:cNvPr>
            <p:cNvSpPr/>
            <p:nvPr/>
          </p:nvSpPr>
          <p:spPr>
            <a:xfrm>
              <a:off x="1416148" y="4289088"/>
              <a:ext cx="628086" cy="628086"/>
            </a:xfrm>
            <a:prstGeom prst="ellipse">
              <a:avLst/>
            </a:prstGeom>
          </p:spPr>
          <p:style>
            <a:lnRef idx="2">
              <a:schemeClr val="accent2">
                <a:hueOff val="-8476022"/>
                <a:satOff val="7991"/>
                <a:lumOff val="-262"/>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17">
              <a:extLst>
                <a:ext uri="{FF2B5EF4-FFF2-40B4-BE49-F238E27FC236}">
                  <a16:creationId xmlns:a16="http://schemas.microsoft.com/office/drawing/2014/main" id="{5CA98CEE-3DA8-214B-960E-7D064B5504EA}"/>
                </a:ext>
              </a:extLst>
            </p:cNvPr>
            <p:cNvSpPr/>
            <p:nvPr/>
          </p:nvSpPr>
          <p:spPr>
            <a:xfrm>
              <a:off x="1480837" y="5105490"/>
              <a:ext cx="7169906" cy="502469"/>
            </a:xfrm>
            <a:custGeom>
              <a:avLst/>
              <a:gdLst>
                <a:gd name="connsiteX0" fmla="*/ 0 w 7169906"/>
                <a:gd name="connsiteY0" fmla="*/ 0 h 502469"/>
                <a:gd name="connsiteX1" fmla="*/ 7169906 w 7169906"/>
                <a:gd name="connsiteY1" fmla="*/ 0 h 502469"/>
                <a:gd name="connsiteX2" fmla="*/ 7169906 w 7169906"/>
                <a:gd name="connsiteY2" fmla="*/ 502469 h 502469"/>
                <a:gd name="connsiteX3" fmla="*/ 0 w 7169906"/>
                <a:gd name="connsiteY3" fmla="*/ 502469 h 502469"/>
                <a:gd name="connsiteX4" fmla="*/ 0 w 7169906"/>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906" h="502469">
                  <a:moveTo>
                    <a:pt x="0" y="0"/>
                  </a:moveTo>
                  <a:lnTo>
                    <a:pt x="7169906" y="0"/>
                  </a:lnTo>
                  <a:lnTo>
                    <a:pt x="7169906" y="502469"/>
                  </a:lnTo>
                  <a:lnTo>
                    <a:pt x="0" y="502469"/>
                  </a:lnTo>
                  <a:lnTo>
                    <a:pt x="0" y="0"/>
                  </a:lnTo>
                  <a:close/>
                </a:path>
              </a:pathLst>
            </a:custGeom>
          </p:spPr>
          <p:style>
            <a:lnRef idx="2">
              <a:schemeClr val="lt1">
                <a:hueOff val="0"/>
                <a:satOff val="0"/>
                <a:lumOff val="0"/>
                <a:alphaOff val="0"/>
              </a:schemeClr>
            </a:lnRef>
            <a:fillRef idx="1">
              <a:schemeClr val="accent2">
                <a:hueOff val="-10595027"/>
                <a:satOff val="9988"/>
                <a:lumOff val="-327"/>
                <a:alphaOff val="0"/>
              </a:schemeClr>
            </a:fillRef>
            <a:effectRef idx="0">
              <a:schemeClr val="accent2">
                <a:hueOff val="-10595027"/>
                <a:satOff val="9988"/>
                <a:lumOff val="-327"/>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Find solutions</a:t>
              </a:r>
            </a:p>
          </p:txBody>
        </p:sp>
        <p:sp>
          <p:nvSpPr>
            <p:cNvPr id="19" name="Oval 18">
              <a:extLst>
                <a:ext uri="{FF2B5EF4-FFF2-40B4-BE49-F238E27FC236}">
                  <a16:creationId xmlns:a16="http://schemas.microsoft.com/office/drawing/2014/main" id="{45FFBCFD-1A8F-7C4A-A52D-164F8FA734B0}"/>
                </a:ext>
              </a:extLst>
            </p:cNvPr>
            <p:cNvSpPr/>
            <p:nvPr/>
          </p:nvSpPr>
          <p:spPr>
            <a:xfrm>
              <a:off x="1166794" y="5042681"/>
              <a:ext cx="628086" cy="628086"/>
            </a:xfrm>
            <a:prstGeom prst="ellipse">
              <a:avLst/>
            </a:prstGeom>
          </p:spPr>
          <p:style>
            <a:lnRef idx="2">
              <a:schemeClr val="accent2">
                <a:hueOff val="-10595027"/>
                <a:satOff val="9988"/>
                <a:lumOff val="-327"/>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Freeform 19">
              <a:extLst>
                <a:ext uri="{FF2B5EF4-FFF2-40B4-BE49-F238E27FC236}">
                  <a16:creationId xmlns:a16="http://schemas.microsoft.com/office/drawing/2014/main" id="{62FA1F7F-1975-F240-92A5-6A18E0B8FB6C}"/>
                </a:ext>
              </a:extLst>
            </p:cNvPr>
            <p:cNvSpPr/>
            <p:nvPr/>
          </p:nvSpPr>
          <p:spPr>
            <a:xfrm>
              <a:off x="1025806" y="5859636"/>
              <a:ext cx="7624937" cy="502469"/>
            </a:xfrm>
            <a:custGeom>
              <a:avLst/>
              <a:gdLst>
                <a:gd name="connsiteX0" fmla="*/ 0 w 7624937"/>
                <a:gd name="connsiteY0" fmla="*/ 0 h 502469"/>
                <a:gd name="connsiteX1" fmla="*/ 7624937 w 7624937"/>
                <a:gd name="connsiteY1" fmla="*/ 0 h 502469"/>
                <a:gd name="connsiteX2" fmla="*/ 7624937 w 7624937"/>
                <a:gd name="connsiteY2" fmla="*/ 502469 h 502469"/>
                <a:gd name="connsiteX3" fmla="*/ 0 w 7624937"/>
                <a:gd name="connsiteY3" fmla="*/ 502469 h 502469"/>
                <a:gd name="connsiteX4" fmla="*/ 0 w 7624937"/>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937" h="502469">
                  <a:moveTo>
                    <a:pt x="0" y="0"/>
                  </a:moveTo>
                  <a:lnTo>
                    <a:pt x="7624937" y="0"/>
                  </a:lnTo>
                  <a:lnTo>
                    <a:pt x="7624937" y="502469"/>
                  </a:lnTo>
                  <a:lnTo>
                    <a:pt x="0" y="502469"/>
                  </a:lnTo>
                  <a:lnTo>
                    <a:pt x="0" y="0"/>
                  </a:lnTo>
                  <a:close/>
                </a:path>
              </a:pathLst>
            </a:custGeom>
          </p:spPr>
          <p:style>
            <a:lnRef idx="2">
              <a:schemeClr val="lt1">
                <a:hueOff val="0"/>
                <a:satOff val="0"/>
                <a:lumOff val="0"/>
                <a:alphaOff val="0"/>
              </a:schemeClr>
            </a:lnRef>
            <a:fillRef idx="1">
              <a:schemeClr val="accent2">
                <a:hueOff val="-12714033"/>
                <a:satOff val="11986"/>
                <a:lumOff val="-393"/>
                <a:alphaOff val="0"/>
              </a:schemeClr>
            </a:fillRef>
            <a:effectRef idx="0">
              <a:schemeClr val="accent2">
                <a:hueOff val="-12714033"/>
                <a:satOff val="11986"/>
                <a:lumOff val="-393"/>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Reach agreement</a:t>
              </a:r>
            </a:p>
          </p:txBody>
        </p:sp>
        <p:sp>
          <p:nvSpPr>
            <p:cNvPr id="21" name="Oval 20">
              <a:extLst>
                <a:ext uri="{FF2B5EF4-FFF2-40B4-BE49-F238E27FC236}">
                  <a16:creationId xmlns:a16="http://schemas.microsoft.com/office/drawing/2014/main" id="{E8A6F4BC-4748-594C-A2DF-6BB344771EAC}"/>
                </a:ext>
              </a:extLst>
            </p:cNvPr>
            <p:cNvSpPr/>
            <p:nvPr/>
          </p:nvSpPr>
          <p:spPr>
            <a:xfrm>
              <a:off x="711763" y="5796828"/>
              <a:ext cx="628086" cy="628086"/>
            </a:xfrm>
            <a:prstGeom prst="ellipse">
              <a:avLst/>
            </a:prstGeom>
          </p:spPr>
          <p:style>
            <a:lnRef idx="2">
              <a:schemeClr val="accent2">
                <a:hueOff val="-12714033"/>
                <a:satOff val="11986"/>
                <a:lumOff val="-39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47D5A89F-736E-5748-A8C8-A1EC267C1404}"/>
                </a:ext>
              </a:extLst>
            </p:cNvPr>
            <p:cNvSpPr txBox="1"/>
            <p:nvPr/>
          </p:nvSpPr>
          <p:spPr>
            <a:xfrm>
              <a:off x="653666" y="1338715"/>
              <a:ext cx="744279" cy="523220"/>
            </a:xfrm>
            <a:prstGeom prst="rect">
              <a:avLst/>
            </a:prstGeom>
            <a:noFill/>
          </p:spPr>
          <p:txBody>
            <a:bodyPr wrap="square" rtlCol="0">
              <a:spAutoFit/>
            </a:bodyPr>
            <a:lstStyle/>
            <a:p>
              <a:pPr algn="ctr"/>
              <a:r>
                <a:rPr lang="en-US" sz="2800" b="1" dirty="0">
                  <a:solidFill>
                    <a:schemeClr val="bg1">
                      <a:lumMod val="10000"/>
                    </a:schemeClr>
                  </a:solidFill>
                </a:rPr>
                <a:t>1</a:t>
              </a:r>
            </a:p>
          </p:txBody>
        </p:sp>
        <p:sp>
          <p:nvSpPr>
            <p:cNvPr id="24" name="TextBox 23">
              <a:extLst>
                <a:ext uri="{FF2B5EF4-FFF2-40B4-BE49-F238E27FC236}">
                  <a16:creationId xmlns:a16="http://schemas.microsoft.com/office/drawing/2014/main" id="{0F20E1D5-0CA0-2340-ABD3-08A38A0B2E4D}"/>
                </a:ext>
              </a:extLst>
            </p:cNvPr>
            <p:cNvSpPr txBox="1"/>
            <p:nvPr/>
          </p:nvSpPr>
          <p:spPr>
            <a:xfrm>
              <a:off x="1112995" y="2072669"/>
              <a:ext cx="744279" cy="523220"/>
            </a:xfrm>
            <a:prstGeom prst="rect">
              <a:avLst/>
            </a:prstGeom>
            <a:noFill/>
          </p:spPr>
          <p:txBody>
            <a:bodyPr wrap="square" rtlCol="0">
              <a:spAutoFit/>
            </a:bodyPr>
            <a:lstStyle/>
            <a:p>
              <a:pPr algn="ctr"/>
              <a:r>
                <a:rPr lang="en-US" sz="2800" b="1" dirty="0">
                  <a:solidFill>
                    <a:schemeClr val="bg1">
                      <a:lumMod val="10000"/>
                    </a:schemeClr>
                  </a:solidFill>
                </a:rPr>
                <a:t>2</a:t>
              </a:r>
            </a:p>
          </p:txBody>
        </p:sp>
        <p:sp>
          <p:nvSpPr>
            <p:cNvPr id="25" name="TextBox 24">
              <a:extLst>
                <a:ext uri="{FF2B5EF4-FFF2-40B4-BE49-F238E27FC236}">
                  <a16:creationId xmlns:a16="http://schemas.microsoft.com/office/drawing/2014/main" id="{64130C84-9DCB-8C47-8EC6-10A7AB6CB979}"/>
                </a:ext>
              </a:extLst>
            </p:cNvPr>
            <p:cNvSpPr txBox="1"/>
            <p:nvPr/>
          </p:nvSpPr>
          <p:spPr>
            <a:xfrm>
              <a:off x="674931" y="5881415"/>
              <a:ext cx="744279" cy="523220"/>
            </a:xfrm>
            <a:prstGeom prst="rect">
              <a:avLst/>
            </a:prstGeom>
            <a:noFill/>
          </p:spPr>
          <p:txBody>
            <a:bodyPr wrap="square" rtlCol="0">
              <a:spAutoFit/>
            </a:bodyPr>
            <a:lstStyle/>
            <a:p>
              <a:pPr algn="ctr"/>
              <a:r>
                <a:rPr lang="en-US" sz="2800" b="1" dirty="0">
                  <a:solidFill>
                    <a:schemeClr val="bg1">
                      <a:lumMod val="10000"/>
                    </a:schemeClr>
                  </a:solidFill>
                </a:rPr>
                <a:t>7</a:t>
              </a:r>
            </a:p>
          </p:txBody>
        </p:sp>
        <p:sp>
          <p:nvSpPr>
            <p:cNvPr id="26" name="TextBox 25">
              <a:extLst>
                <a:ext uri="{FF2B5EF4-FFF2-40B4-BE49-F238E27FC236}">
                  <a16:creationId xmlns:a16="http://schemas.microsoft.com/office/drawing/2014/main" id="{62359C64-07ED-0B42-99F5-73A838BA4FF1}"/>
                </a:ext>
              </a:extLst>
            </p:cNvPr>
            <p:cNvSpPr txBox="1"/>
            <p:nvPr/>
          </p:nvSpPr>
          <p:spPr>
            <a:xfrm>
              <a:off x="1446168" y="3594816"/>
              <a:ext cx="744279" cy="523220"/>
            </a:xfrm>
            <a:prstGeom prst="rect">
              <a:avLst/>
            </a:prstGeom>
            <a:noFill/>
          </p:spPr>
          <p:txBody>
            <a:bodyPr wrap="square" rtlCol="0">
              <a:spAutoFit/>
            </a:bodyPr>
            <a:lstStyle/>
            <a:p>
              <a:pPr algn="ctr"/>
              <a:r>
                <a:rPr lang="en-US" sz="2800" b="1" dirty="0">
                  <a:solidFill>
                    <a:schemeClr val="bg1">
                      <a:lumMod val="10000"/>
                    </a:schemeClr>
                  </a:solidFill>
                </a:rPr>
                <a:t>4</a:t>
              </a:r>
            </a:p>
          </p:txBody>
        </p:sp>
        <p:sp>
          <p:nvSpPr>
            <p:cNvPr id="27" name="TextBox 26">
              <a:extLst>
                <a:ext uri="{FF2B5EF4-FFF2-40B4-BE49-F238E27FC236}">
                  <a16:creationId xmlns:a16="http://schemas.microsoft.com/office/drawing/2014/main" id="{93578B89-E671-CE4D-A434-66DBCA4EC8C2}"/>
                </a:ext>
              </a:extLst>
            </p:cNvPr>
            <p:cNvSpPr txBox="1"/>
            <p:nvPr/>
          </p:nvSpPr>
          <p:spPr>
            <a:xfrm>
              <a:off x="1381478" y="4341521"/>
              <a:ext cx="744279" cy="523220"/>
            </a:xfrm>
            <a:prstGeom prst="rect">
              <a:avLst/>
            </a:prstGeom>
            <a:noFill/>
          </p:spPr>
          <p:txBody>
            <a:bodyPr wrap="square" rtlCol="0">
              <a:spAutoFit/>
            </a:bodyPr>
            <a:lstStyle/>
            <a:p>
              <a:pPr algn="ctr"/>
              <a:r>
                <a:rPr lang="en-US" sz="2800" b="1" dirty="0">
                  <a:solidFill>
                    <a:schemeClr val="bg1">
                      <a:lumMod val="10000"/>
                    </a:schemeClr>
                  </a:solidFill>
                </a:rPr>
                <a:t>5</a:t>
              </a:r>
            </a:p>
          </p:txBody>
        </p:sp>
        <p:sp>
          <p:nvSpPr>
            <p:cNvPr id="28" name="TextBox 27">
              <a:extLst>
                <a:ext uri="{FF2B5EF4-FFF2-40B4-BE49-F238E27FC236}">
                  <a16:creationId xmlns:a16="http://schemas.microsoft.com/office/drawing/2014/main" id="{11702BE2-4A6B-E243-ACCA-3B9347E2B7C8}"/>
                </a:ext>
              </a:extLst>
            </p:cNvPr>
            <p:cNvSpPr txBox="1"/>
            <p:nvPr/>
          </p:nvSpPr>
          <p:spPr>
            <a:xfrm>
              <a:off x="1123625" y="5102082"/>
              <a:ext cx="744279" cy="523220"/>
            </a:xfrm>
            <a:prstGeom prst="rect">
              <a:avLst/>
            </a:prstGeom>
            <a:noFill/>
          </p:spPr>
          <p:txBody>
            <a:bodyPr wrap="square" rtlCol="0">
              <a:spAutoFit/>
            </a:bodyPr>
            <a:lstStyle/>
            <a:p>
              <a:pPr algn="ctr"/>
              <a:r>
                <a:rPr lang="en-US" sz="2800" b="1" dirty="0">
                  <a:solidFill>
                    <a:schemeClr val="bg1">
                      <a:lumMod val="10000"/>
                    </a:schemeClr>
                  </a:solidFill>
                </a:rPr>
                <a:t>6</a:t>
              </a:r>
            </a:p>
          </p:txBody>
        </p:sp>
        <p:sp>
          <p:nvSpPr>
            <p:cNvPr id="29" name="TextBox 28">
              <a:extLst>
                <a:ext uri="{FF2B5EF4-FFF2-40B4-BE49-F238E27FC236}">
                  <a16:creationId xmlns:a16="http://schemas.microsoft.com/office/drawing/2014/main" id="{38277CFE-4D73-FA4E-8FD2-EA7798FACDE7}"/>
                </a:ext>
              </a:extLst>
            </p:cNvPr>
            <p:cNvSpPr txBox="1"/>
            <p:nvPr/>
          </p:nvSpPr>
          <p:spPr>
            <a:xfrm>
              <a:off x="1376680" y="2829071"/>
              <a:ext cx="744279" cy="523220"/>
            </a:xfrm>
            <a:prstGeom prst="rect">
              <a:avLst/>
            </a:prstGeom>
            <a:noFill/>
          </p:spPr>
          <p:txBody>
            <a:bodyPr wrap="square" rtlCol="0">
              <a:spAutoFit/>
            </a:bodyPr>
            <a:lstStyle/>
            <a:p>
              <a:pPr algn="ctr"/>
              <a:r>
                <a:rPr lang="en-US" sz="2800" b="1" dirty="0">
                  <a:solidFill>
                    <a:schemeClr val="bg1">
                      <a:lumMod val="10000"/>
                    </a:schemeClr>
                  </a:solidFill>
                </a:rPr>
                <a:t>3</a:t>
              </a:r>
            </a:p>
          </p:txBody>
        </p:sp>
      </p:grpSp>
      <p:sp>
        <p:nvSpPr>
          <p:cNvPr id="31" name="TextBox 6">
            <a:extLst>
              <a:ext uri="{FF2B5EF4-FFF2-40B4-BE49-F238E27FC236}">
                <a16:creationId xmlns:a16="http://schemas.microsoft.com/office/drawing/2014/main" id="{5A10FDB0-0825-40D5-A118-9AD88966365E}"/>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16 </a:t>
            </a:r>
          </a:p>
        </p:txBody>
      </p:sp>
      <p:sp>
        <p:nvSpPr>
          <p:cNvPr id="32" name="Slide Number Placeholder 5">
            <a:extLst>
              <a:ext uri="{FF2B5EF4-FFF2-40B4-BE49-F238E27FC236}">
                <a16:creationId xmlns:a16="http://schemas.microsoft.com/office/drawing/2014/main" id="{4E59DCB8-9656-48FF-B97F-8893CB5C1451}"/>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37</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150946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cap="small" dirty="0"/>
              <a:t>Part 4:  Ombudsman Services</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38</a:t>
            </a:fld>
            <a:endParaRPr lang="en-US" sz="1400" dirty="0">
              <a:solidFill>
                <a:srgbClr val="0D1926"/>
              </a:solidFill>
              <a:latin typeface="Calibri" charset="0"/>
            </a:endParaRPr>
          </a:p>
        </p:txBody>
      </p:sp>
      <p:pic>
        <p:nvPicPr>
          <p:cNvPr id="7" name="Content Placeholder 6">
            <a:extLst>
              <a:ext uri="{FF2B5EF4-FFF2-40B4-BE49-F238E27FC236}">
                <a16:creationId xmlns:a16="http://schemas.microsoft.com/office/drawing/2014/main" id="{C1CC49B5-7A99-784C-8D64-3EC71ED204D3}"/>
              </a:ext>
            </a:extLst>
          </p:cNvPr>
          <p:cNvPicPr>
            <a:picLocks noGrp="1" noChangeAspect="1"/>
          </p:cNvPicPr>
          <p:nvPr>
            <p:ph idx="1"/>
          </p:nvPr>
        </p:nvPicPr>
        <p:blipFill>
          <a:blip r:embed="rId4"/>
          <a:stretch>
            <a:fillRect/>
          </a:stretch>
        </p:blipFill>
        <p:spPr>
          <a:xfrm>
            <a:off x="3620141" y="1499016"/>
            <a:ext cx="5283964" cy="3874907"/>
          </a:xfrm>
        </p:spPr>
      </p:pic>
    </p:spTree>
    <p:custDataLst>
      <p:tags r:id="rId1"/>
    </p:custDataLst>
    <p:extLst>
      <p:ext uri="{BB962C8B-B14F-4D97-AF65-F5344CB8AC3E}">
        <p14:creationId xmlns:p14="http://schemas.microsoft.com/office/powerpoint/2010/main" val="1430003048"/>
      </p:ext>
    </p:extLst>
  </p:cSld>
  <p:clrMapOvr>
    <a:masterClrMapping/>
  </p:clrMapOvr>
  <p:transition spd="med">
    <p:pull dir="l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A316-91F9-A949-90CD-FAD9ADEC2444}"/>
              </a:ext>
            </a:extLst>
          </p:cNvPr>
          <p:cNvSpPr>
            <a:spLocks noGrp="1"/>
          </p:cNvSpPr>
          <p:nvPr>
            <p:ph type="title"/>
          </p:nvPr>
        </p:nvSpPr>
        <p:spPr/>
        <p:txBody>
          <a:bodyPr>
            <a:normAutofit fontScale="90000"/>
          </a:bodyPr>
          <a:lstStyle/>
          <a:p>
            <a:r>
              <a:rPr lang="en-US" dirty="0"/>
              <a:t>What is an Ombudsman?</a:t>
            </a:r>
          </a:p>
        </p:txBody>
      </p:sp>
      <p:sp>
        <p:nvSpPr>
          <p:cNvPr id="3" name="Rectangle 2">
            <a:extLst>
              <a:ext uri="{FF2B5EF4-FFF2-40B4-BE49-F238E27FC236}">
                <a16:creationId xmlns:a16="http://schemas.microsoft.com/office/drawing/2014/main" id="{B7769567-4F78-C642-A976-88DAE6B03AD6}"/>
              </a:ext>
            </a:extLst>
          </p:cNvPr>
          <p:cNvSpPr/>
          <p:nvPr/>
        </p:nvSpPr>
        <p:spPr>
          <a:xfrm>
            <a:off x="1729121" y="1287625"/>
            <a:ext cx="7144291" cy="3847207"/>
          </a:xfrm>
          <a:prstGeom prst="rect">
            <a:avLst/>
          </a:prstGeom>
        </p:spPr>
        <p:txBody>
          <a:bodyPr wrap="square">
            <a:spAutoFit/>
          </a:bodyPr>
          <a:lstStyle/>
          <a:p>
            <a:pPr algn="ctr" hangingPunct="0"/>
            <a:r>
              <a:rPr lang="en-US" sz="3200" dirty="0">
                <a:solidFill>
                  <a:schemeClr val="bg1">
                    <a:lumMod val="10000"/>
                  </a:schemeClr>
                </a:solidFill>
                <a:latin typeface="Arial" panose="020B0604020202020204" pitchFamily="34" charset="0"/>
                <a:cs typeface="Arial" panose="020B0604020202020204" pitchFamily="34" charset="0"/>
              </a:rPr>
              <a:t>An Ombudsman </a:t>
            </a:r>
            <a:br>
              <a:rPr lang="en-US" sz="3200"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is an individual appointed to </a:t>
            </a:r>
            <a:br>
              <a:rPr lang="en-US" sz="3200" dirty="0">
                <a:solidFill>
                  <a:schemeClr val="bg1">
                    <a:lumMod val="10000"/>
                  </a:schemeClr>
                </a:solidFill>
                <a:latin typeface="Arial" panose="020B0604020202020204" pitchFamily="34" charset="0"/>
                <a:cs typeface="Arial" panose="020B0604020202020204" pitchFamily="34" charset="0"/>
              </a:rPr>
            </a:br>
            <a:r>
              <a:rPr lang="en-US" sz="4400" b="1" dirty="0">
                <a:solidFill>
                  <a:srgbClr val="C00000"/>
                </a:solidFill>
                <a:latin typeface="Arial" panose="020B0604020202020204" pitchFamily="34" charset="0"/>
                <a:cs typeface="Arial" panose="020B0604020202020204" pitchFamily="34" charset="0"/>
              </a:rPr>
              <a:t>resolve disputes </a:t>
            </a:r>
            <a:br>
              <a:rPr lang="en-US" sz="4000" b="1" dirty="0">
                <a:solidFill>
                  <a:srgbClr val="C00000"/>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through </a:t>
            </a:r>
            <a:br>
              <a:rPr lang="en-US" sz="3200" dirty="0">
                <a:solidFill>
                  <a:schemeClr val="bg1">
                    <a:lumMod val="10000"/>
                  </a:schemeClr>
                </a:solidFill>
                <a:latin typeface="Arial" panose="020B0604020202020204" pitchFamily="34" charset="0"/>
                <a:cs typeface="Arial" panose="020B0604020202020204" pitchFamily="34" charset="0"/>
              </a:rPr>
            </a:br>
            <a:r>
              <a:rPr lang="en-US" sz="3600" b="1" dirty="0">
                <a:solidFill>
                  <a:schemeClr val="bg1">
                    <a:lumMod val="10000"/>
                  </a:schemeClr>
                </a:solidFill>
                <a:latin typeface="Arial" panose="020B0604020202020204" pitchFamily="34" charset="0"/>
                <a:cs typeface="Arial" panose="020B0604020202020204" pitchFamily="34" charset="0"/>
              </a:rPr>
              <a:t>constructive communication </a:t>
            </a:r>
            <a:br>
              <a:rPr lang="en-US" sz="3600" b="1"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and advocating for </a:t>
            </a:r>
            <a:br>
              <a:rPr lang="en-US" sz="3200" dirty="0">
                <a:solidFill>
                  <a:schemeClr val="bg1">
                    <a:lumMod val="10000"/>
                  </a:schemeClr>
                </a:solidFill>
                <a:latin typeface="Arial" panose="020B0604020202020204" pitchFamily="34" charset="0"/>
                <a:cs typeface="Arial" panose="020B0604020202020204" pitchFamily="34" charset="0"/>
              </a:rPr>
            </a:br>
            <a:r>
              <a:rPr lang="en-US" sz="3600" b="1" dirty="0">
                <a:solidFill>
                  <a:schemeClr val="bg1">
                    <a:lumMod val="10000"/>
                  </a:schemeClr>
                </a:solidFill>
                <a:latin typeface="Arial" panose="020B0604020202020204" pitchFamily="34" charset="0"/>
                <a:cs typeface="Arial" panose="020B0604020202020204" pitchFamily="34" charset="0"/>
              </a:rPr>
              <a:t>consensus and understanding</a:t>
            </a:r>
            <a:r>
              <a:rPr lang="en-US" sz="3200" dirty="0">
                <a:solidFill>
                  <a:schemeClr val="bg1">
                    <a:lumMod val="10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02C45781-574B-604F-8628-6A2A1AA22139}"/>
              </a:ext>
            </a:extLst>
          </p:cNvPr>
          <p:cNvPicPr>
            <a:picLocks noChangeAspect="1"/>
          </p:cNvPicPr>
          <p:nvPr/>
        </p:nvPicPr>
        <p:blipFill>
          <a:blip r:embed="rId4"/>
          <a:stretch>
            <a:fillRect/>
          </a:stretch>
        </p:blipFill>
        <p:spPr>
          <a:xfrm>
            <a:off x="0" y="2934586"/>
            <a:ext cx="5885121" cy="3923414"/>
          </a:xfrm>
          <a:prstGeom prst="rect">
            <a:avLst/>
          </a:prstGeom>
        </p:spPr>
      </p:pic>
      <p:sp>
        <p:nvSpPr>
          <p:cNvPr id="6" name="Slide Number Placeholder 5">
            <a:extLst>
              <a:ext uri="{FF2B5EF4-FFF2-40B4-BE49-F238E27FC236}">
                <a16:creationId xmlns:a16="http://schemas.microsoft.com/office/drawing/2014/main" id="{6F48496B-B4BA-3944-8AF6-5E803D4CE4BE}"/>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39</a:t>
            </a:fld>
            <a:endParaRPr lang="en-US" sz="1400" dirty="0">
              <a:solidFill>
                <a:srgbClr val="0D1926"/>
              </a:solidFill>
              <a:latin typeface="Calibri" charset="0"/>
            </a:endParaRPr>
          </a:p>
        </p:txBody>
      </p:sp>
      <p:sp>
        <p:nvSpPr>
          <p:cNvPr id="7" name="TextBox 6">
            <a:extLst>
              <a:ext uri="{FF2B5EF4-FFF2-40B4-BE49-F238E27FC236}">
                <a16:creationId xmlns:a16="http://schemas.microsoft.com/office/drawing/2014/main" id="{2A848767-E689-42E3-8E1B-ABD81E75D75A}"/>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17 </a:t>
            </a:r>
          </a:p>
        </p:txBody>
      </p:sp>
    </p:spTree>
    <p:custDataLst>
      <p:tags r:id="rId1"/>
    </p:custDataLst>
    <p:extLst>
      <p:ext uri="{BB962C8B-B14F-4D97-AF65-F5344CB8AC3E}">
        <p14:creationId xmlns:p14="http://schemas.microsoft.com/office/powerpoint/2010/main" val="779846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p:cNvSpPr>
            <a:spLocks noGrp="1"/>
          </p:cNvSpPr>
          <p:nvPr>
            <p:ph type="title"/>
          </p:nvPr>
        </p:nvSpPr>
        <p:spPr>
          <a:xfrm>
            <a:off x="94666" y="141301"/>
            <a:ext cx="8572500" cy="788091"/>
          </a:xfrm>
          <a:noFill/>
        </p:spPr>
        <p:txBody>
          <a:bodyPr anchor="t">
            <a:normAutofit fontScale="90000"/>
          </a:bodyPr>
          <a:lstStyle/>
          <a:p>
            <a:r>
              <a:rPr lang="en-US" dirty="0">
                <a:latin typeface="Calibri" charset="0"/>
              </a:rPr>
              <a:t>Ice-Breaker Exercise</a:t>
            </a:r>
          </a:p>
        </p:txBody>
      </p:sp>
      <p:sp>
        <p:nvSpPr>
          <p:cNvPr id="18436" name="Slide Number Placeholder 5"/>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EA252B3-9959-B940-AC34-9F830F743A43}" type="slidenum">
              <a:rPr lang="en-US" sz="1400">
                <a:solidFill>
                  <a:srgbClr val="0D1926"/>
                </a:solidFill>
                <a:latin typeface="Calibri" charset="0"/>
              </a:rPr>
              <a:pPr/>
              <a:t>4</a:t>
            </a:fld>
            <a:endParaRPr lang="en-US" sz="1400" dirty="0">
              <a:solidFill>
                <a:srgbClr val="0D1926"/>
              </a:solidFill>
              <a:latin typeface="Calibri" charset="0"/>
            </a:endParaRPr>
          </a:p>
        </p:txBody>
      </p:sp>
      <p:sp>
        <p:nvSpPr>
          <p:cNvPr id="18437" name="TextBox 7"/>
          <p:cNvSpPr txBox="1">
            <a:spLocks noChangeArrowheads="1"/>
          </p:cNvSpPr>
          <p:nvPr/>
        </p:nvSpPr>
        <p:spPr bwMode="auto">
          <a:xfrm>
            <a:off x="7543800" y="0"/>
            <a:ext cx="1600200" cy="369888"/>
          </a:xfrm>
          <a:prstGeom prst="rect">
            <a:avLst/>
          </a:prstGeom>
          <a:solidFill>
            <a:srgbClr val="FFFFFF">
              <a:alpha val="74000"/>
            </a:srgb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 </a:t>
            </a:r>
          </a:p>
        </p:txBody>
      </p:sp>
      <p:sp>
        <p:nvSpPr>
          <p:cNvPr id="10" name="TextBox 9"/>
          <p:cNvSpPr txBox="1"/>
          <p:nvPr/>
        </p:nvSpPr>
        <p:spPr>
          <a:xfrm>
            <a:off x="868402" y="803308"/>
            <a:ext cx="7457401" cy="5851146"/>
          </a:xfrm>
          <a:prstGeom prst="rect">
            <a:avLst/>
          </a:prstGeom>
          <a:solidFill>
            <a:schemeClr val="bg1">
              <a:lumMod val="90000"/>
              <a:alpha val="90000"/>
            </a:schemeClr>
          </a:solidFill>
        </p:spPr>
        <p:txBody>
          <a:bodyPr numCol="1" spcCol="914400"/>
          <a:lstStyle/>
          <a:p>
            <a:pPr hangingPunct="0">
              <a:spcAft>
                <a:spcPts val="300"/>
              </a:spcAft>
            </a:pPr>
            <a:r>
              <a:rPr lang="en-US" sz="2000" dirty="0">
                <a:solidFill>
                  <a:srgbClr val="0D1926"/>
                </a:solidFill>
              </a:rPr>
              <a:t>1. Make only truthful and objective statements.</a:t>
            </a:r>
          </a:p>
          <a:p>
            <a:pPr hangingPunct="0">
              <a:spcAft>
                <a:spcPts val="300"/>
              </a:spcAft>
            </a:pPr>
            <a:r>
              <a:rPr lang="en-US" sz="2000" dirty="0">
                <a:solidFill>
                  <a:srgbClr val="0D1926"/>
                </a:solidFill>
              </a:rPr>
              <a:t>2. Avoid the unauthorized practice of law.</a:t>
            </a:r>
          </a:p>
          <a:p>
            <a:pPr hangingPunct="0">
              <a:spcAft>
                <a:spcPts val="300"/>
              </a:spcAft>
            </a:pPr>
            <a:r>
              <a:rPr lang="en-US" sz="2000" dirty="0">
                <a:solidFill>
                  <a:srgbClr val="0D1926"/>
                </a:solidFill>
              </a:rPr>
              <a:t>3. Participate in professional standards enforcement.</a:t>
            </a:r>
          </a:p>
          <a:p>
            <a:pPr hangingPunct="0">
              <a:spcAft>
                <a:spcPts val="300"/>
              </a:spcAft>
            </a:pPr>
            <a:r>
              <a:rPr lang="en-US" sz="2000" dirty="0">
                <a:solidFill>
                  <a:srgbClr val="0D1926"/>
                </a:solidFill>
              </a:rPr>
              <a:t>4. Keep client funds in separate escrow accounts.</a:t>
            </a:r>
          </a:p>
          <a:p>
            <a:pPr hangingPunct="0">
              <a:spcAft>
                <a:spcPts val="300"/>
              </a:spcAft>
            </a:pPr>
            <a:r>
              <a:rPr lang="en-US" sz="2000" dirty="0">
                <a:solidFill>
                  <a:srgbClr val="0D1926"/>
                </a:solidFill>
              </a:rPr>
              <a:t>5. Receive compensation from one party only with informed consent.</a:t>
            </a:r>
          </a:p>
          <a:p>
            <a:pPr hangingPunct="0">
              <a:spcAft>
                <a:spcPts val="300"/>
              </a:spcAft>
            </a:pPr>
            <a:r>
              <a:rPr lang="en-US" sz="2000" dirty="0">
                <a:solidFill>
                  <a:srgbClr val="0D1926"/>
                </a:solidFill>
              </a:rPr>
              <a:t>6. Respect exclusive relationships.</a:t>
            </a:r>
          </a:p>
          <a:p>
            <a:pPr hangingPunct="0">
              <a:spcAft>
                <a:spcPts val="300"/>
              </a:spcAft>
            </a:pPr>
            <a:r>
              <a:rPr lang="en-US" sz="2000" dirty="0">
                <a:solidFill>
                  <a:srgbClr val="0D1926"/>
                </a:solidFill>
              </a:rPr>
              <a:t>7. Cooperate with other brokers.</a:t>
            </a:r>
          </a:p>
          <a:p>
            <a:pPr hangingPunct="0">
              <a:spcAft>
                <a:spcPts val="300"/>
              </a:spcAft>
            </a:pPr>
            <a:r>
              <a:rPr lang="en-US" sz="2000" dirty="0">
                <a:solidFill>
                  <a:srgbClr val="0D1926"/>
                </a:solidFill>
              </a:rPr>
              <a:t>8. Disclose present or contemplated interests in property.</a:t>
            </a:r>
          </a:p>
          <a:p>
            <a:pPr hangingPunct="0">
              <a:spcAft>
                <a:spcPts val="300"/>
              </a:spcAft>
            </a:pPr>
            <a:r>
              <a:rPr lang="en-US" sz="2000" dirty="0">
                <a:solidFill>
                  <a:srgbClr val="0D1926"/>
                </a:solidFill>
              </a:rPr>
              <a:t>9. Treat all parties honestly.</a:t>
            </a:r>
          </a:p>
          <a:p>
            <a:pPr hangingPunct="0">
              <a:spcAft>
                <a:spcPts val="300"/>
              </a:spcAft>
            </a:pPr>
            <a:r>
              <a:rPr lang="en-US" sz="2000" dirty="0">
                <a:solidFill>
                  <a:srgbClr val="0D1926"/>
                </a:solidFill>
              </a:rPr>
              <a:t>10. Arbitrate contractual disputes.</a:t>
            </a:r>
          </a:p>
          <a:p>
            <a:pPr hangingPunct="0">
              <a:spcAft>
                <a:spcPts val="300"/>
              </a:spcAft>
            </a:pPr>
            <a:r>
              <a:rPr lang="en-US" sz="2000" dirty="0">
                <a:solidFill>
                  <a:srgbClr val="0D1926"/>
                </a:solidFill>
              </a:rPr>
              <a:t>11. Avoid using epithets or slurs against protected classes.</a:t>
            </a:r>
          </a:p>
          <a:p>
            <a:pPr hangingPunct="0">
              <a:spcAft>
                <a:spcPts val="300"/>
              </a:spcAft>
            </a:pPr>
            <a:r>
              <a:rPr lang="en-US" sz="2000" dirty="0">
                <a:solidFill>
                  <a:srgbClr val="0D1926"/>
                </a:solidFill>
              </a:rPr>
              <a:t>12. Make your “true position” known when presenting offers.</a:t>
            </a:r>
          </a:p>
          <a:p>
            <a:pPr hangingPunct="0">
              <a:spcAft>
                <a:spcPts val="300"/>
              </a:spcAft>
            </a:pPr>
            <a:r>
              <a:rPr lang="en-US" sz="2000" dirty="0">
                <a:solidFill>
                  <a:srgbClr val="0D1926"/>
                </a:solidFill>
              </a:rPr>
              <a:t>13. Be competent in your field of practice.</a:t>
            </a:r>
          </a:p>
          <a:p>
            <a:pPr hangingPunct="0">
              <a:spcAft>
                <a:spcPts val="300"/>
              </a:spcAft>
            </a:pPr>
            <a:r>
              <a:rPr lang="en-US" sz="2000" dirty="0">
                <a:solidFill>
                  <a:srgbClr val="0D1926"/>
                </a:solidFill>
              </a:rPr>
              <a:t>14. Get transactional details in writing.</a:t>
            </a:r>
          </a:p>
          <a:p>
            <a:pPr hangingPunct="0">
              <a:spcAft>
                <a:spcPts val="300"/>
              </a:spcAft>
            </a:pPr>
            <a:r>
              <a:rPr lang="en-US" sz="2000" dirty="0">
                <a:solidFill>
                  <a:srgbClr val="0D1926"/>
                </a:solidFill>
              </a:rPr>
              <a:t>15. Disclose pertinent facts.</a:t>
            </a:r>
          </a:p>
          <a:p>
            <a:pPr hangingPunct="0">
              <a:spcAft>
                <a:spcPts val="300"/>
              </a:spcAft>
            </a:pPr>
            <a:r>
              <a:rPr lang="en-US" sz="2000" dirty="0">
                <a:solidFill>
                  <a:srgbClr val="0D1926"/>
                </a:solidFill>
              </a:rPr>
              <a:t>16. Disclose financial benefits from recommending products/services.</a:t>
            </a:r>
          </a:p>
          <a:p>
            <a:pPr>
              <a:spcAft>
                <a:spcPts val="300"/>
              </a:spcAft>
            </a:pPr>
            <a:r>
              <a:rPr lang="en-US" sz="2000" dirty="0">
                <a:solidFill>
                  <a:srgbClr val="0D1926"/>
                </a:solidFill>
              </a:rPr>
              <a:t>17. Paint a true picture in advertising. </a:t>
            </a:r>
          </a:p>
        </p:txBody>
      </p:sp>
    </p:spTree>
    <p:custDataLst>
      <p:tags r:id="rId1"/>
    </p:custDataLst>
  </p:cSld>
  <p:clrMapOvr>
    <a:masterClrMapping/>
  </p:clrMapOvr>
  <p:transition spd="med">
    <p:pull dir="l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805C-0B53-A048-BC33-E889A8AA4D77}"/>
              </a:ext>
            </a:extLst>
          </p:cNvPr>
          <p:cNvSpPr>
            <a:spLocks noGrp="1"/>
          </p:cNvSpPr>
          <p:nvPr>
            <p:ph type="title"/>
          </p:nvPr>
        </p:nvSpPr>
        <p:spPr/>
        <p:txBody>
          <a:bodyPr>
            <a:normAutofit fontScale="90000"/>
          </a:bodyPr>
          <a:lstStyle/>
          <a:p>
            <a:r>
              <a:rPr lang="en-US" dirty="0"/>
              <a:t>Role of the Ombudsman </a:t>
            </a:r>
          </a:p>
        </p:txBody>
      </p:sp>
      <p:sp>
        <p:nvSpPr>
          <p:cNvPr id="7" name="Rectangle 6">
            <a:extLst>
              <a:ext uri="{FF2B5EF4-FFF2-40B4-BE49-F238E27FC236}">
                <a16:creationId xmlns:a16="http://schemas.microsoft.com/office/drawing/2014/main" id="{4B45D0BA-EA75-9D49-8A6A-D7FE9A8F46BD}"/>
              </a:ext>
            </a:extLst>
          </p:cNvPr>
          <p:cNvSpPr/>
          <p:nvPr/>
        </p:nvSpPr>
        <p:spPr>
          <a:xfrm>
            <a:off x="300912" y="1287625"/>
            <a:ext cx="7109981" cy="4524315"/>
          </a:xfrm>
          <a:prstGeom prst="rect">
            <a:avLst/>
          </a:prstGeom>
        </p:spPr>
        <p:txBody>
          <a:bodyPr wrap="square">
            <a:spAutoFit/>
          </a:bodyPr>
          <a:lstStyle/>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The ombudsman’s role is primarily </a:t>
            </a:r>
            <a:br>
              <a:rPr lang="en-US" sz="2400" dirty="0">
                <a:solidFill>
                  <a:schemeClr val="bg1">
                    <a:lumMod val="10000"/>
                  </a:schemeClr>
                </a:solidFill>
                <a:latin typeface="Arial" panose="020B0604020202020204" pitchFamily="34" charset="0"/>
                <a:ea typeface="Times New Roman" panose="02020603050405020304" pitchFamily="18" charset="0"/>
              </a:rPr>
            </a:br>
            <a:r>
              <a:rPr lang="en-US" sz="2400" dirty="0">
                <a:solidFill>
                  <a:schemeClr val="bg1">
                    <a:lumMod val="10000"/>
                  </a:schemeClr>
                </a:solidFill>
                <a:latin typeface="Arial" panose="020B0604020202020204" pitchFamily="34" charset="0"/>
                <a:ea typeface="Times New Roman" panose="02020603050405020304" pitchFamily="18" charset="0"/>
              </a:rPr>
              <a:t>communication and conciliation, not adjudication.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b="1" dirty="0">
                <a:solidFill>
                  <a:schemeClr val="bg1">
                    <a:lumMod val="10000"/>
                  </a:schemeClr>
                </a:solidFill>
                <a:latin typeface="Arial" panose="020B0604020202020204" pitchFamily="34" charset="0"/>
                <a:ea typeface="Times New Roman" panose="02020603050405020304" pitchFamily="18" charset="0"/>
              </a:rPr>
              <a:t>Ombudsmen DO:</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Anticipate, identify, and resolve misunderstandings and disagreements before matters ripen into disputes and charges of unethical conduct.</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b="1" dirty="0">
                <a:solidFill>
                  <a:schemeClr val="bg1">
                    <a:lumMod val="10000"/>
                  </a:schemeClr>
                </a:solidFill>
                <a:latin typeface="Arial" panose="020B0604020202020204" pitchFamily="34" charset="0"/>
                <a:ea typeface="Times New Roman" panose="02020603050405020304" pitchFamily="18" charset="0"/>
              </a:rPr>
              <a:t>Ombudsmen DO NOT:</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Determine whether ethics violations have occurred or who is entitled to what amount of money.</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37E82429-F680-DB42-824A-E4FF1C06DDC7}"/>
              </a:ext>
            </a:extLst>
          </p:cNvPr>
          <p:cNvPicPr>
            <a:picLocks noChangeAspect="1"/>
          </p:cNvPicPr>
          <p:nvPr/>
        </p:nvPicPr>
        <p:blipFill rotWithShape="1">
          <a:blip r:embed="rId4"/>
          <a:srcRect l="61597"/>
          <a:stretch/>
        </p:blipFill>
        <p:spPr>
          <a:xfrm flipH="1">
            <a:off x="6042765" y="-276447"/>
            <a:ext cx="3544994" cy="6851148"/>
          </a:xfrm>
          <a:prstGeom prst="rect">
            <a:avLst/>
          </a:prstGeom>
        </p:spPr>
      </p:pic>
      <p:sp>
        <p:nvSpPr>
          <p:cNvPr id="10" name="Slide Number Placeholder 5">
            <a:extLst>
              <a:ext uri="{FF2B5EF4-FFF2-40B4-BE49-F238E27FC236}">
                <a16:creationId xmlns:a16="http://schemas.microsoft.com/office/drawing/2014/main" id="{AA40083E-4F68-4C46-B882-A4B20F4903E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40</a:t>
            </a:fld>
            <a:endParaRPr lang="en-US" sz="1400" dirty="0">
              <a:solidFill>
                <a:srgbClr val="0D1926"/>
              </a:solidFill>
              <a:latin typeface="Calibri" charset="0"/>
            </a:endParaRPr>
          </a:p>
        </p:txBody>
      </p:sp>
      <p:sp>
        <p:nvSpPr>
          <p:cNvPr id="6" name="TextBox 6">
            <a:extLst>
              <a:ext uri="{FF2B5EF4-FFF2-40B4-BE49-F238E27FC236}">
                <a16:creationId xmlns:a16="http://schemas.microsoft.com/office/drawing/2014/main" id="{AAFE19DA-C38D-40B1-9C20-656373B9012B}"/>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18 </a:t>
            </a:r>
          </a:p>
        </p:txBody>
      </p:sp>
    </p:spTree>
    <p:custDataLst>
      <p:tags r:id="rId1"/>
    </p:custDataLst>
    <p:extLst>
      <p:ext uri="{BB962C8B-B14F-4D97-AF65-F5344CB8AC3E}">
        <p14:creationId xmlns:p14="http://schemas.microsoft.com/office/powerpoint/2010/main" val="4253749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805C-0B53-A048-BC33-E889A8AA4D77}"/>
              </a:ext>
            </a:extLst>
          </p:cNvPr>
          <p:cNvSpPr>
            <a:spLocks noGrp="1"/>
          </p:cNvSpPr>
          <p:nvPr>
            <p:ph type="title"/>
          </p:nvPr>
        </p:nvSpPr>
        <p:spPr>
          <a:xfrm>
            <a:off x="300912" y="308149"/>
            <a:ext cx="8460316" cy="1222940"/>
          </a:xfrm>
        </p:spPr>
        <p:txBody>
          <a:bodyPr>
            <a:normAutofit fontScale="90000"/>
          </a:bodyPr>
          <a:lstStyle/>
          <a:p>
            <a:r>
              <a:rPr lang="en-US" dirty="0"/>
              <a:t>Examples of Covered</a:t>
            </a:r>
            <a:br>
              <a:rPr lang="en-US" dirty="0"/>
            </a:br>
            <a:r>
              <a:rPr lang="en-US" dirty="0"/>
              <a:t>and NOT Covered Situations</a:t>
            </a:r>
          </a:p>
        </p:txBody>
      </p:sp>
      <p:graphicFrame>
        <p:nvGraphicFramePr>
          <p:cNvPr id="6" name="Table 5">
            <a:extLst>
              <a:ext uri="{FF2B5EF4-FFF2-40B4-BE49-F238E27FC236}">
                <a16:creationId xmlns:a16="http://schemas.microsoft.com/office/drawing/2014/main" id="{B1D61A36-DADF-034C-9A6D-411E1DED9805}"/>
              </a:ext>
            </a:extLst>
          </p:cNvPr>
          <p:cNvGraphicFramePr>
            <a:graphicFrameLocks noGrp="1"/>
          </p:cNvGraphicFramePr>
          <p:nvPr>
            <p:extLst>
              <p:ext uri="{D42A27DB-BD31-4B8C-83A1-F6EECF244321}">
                <p14:modId xmlns:p14="http://schemas.microsoft.com/office/powerpoint/2010/main" val="489870287"/>
              </p:ext>
            </p:extLst>
          </p:nvPr>
        </p:nvGraphicFramePr>
        <p:xfrm>
          <a:off x="300912" y="1722474"/>
          <a:ext cx="8460316" cy="4243611"/>
        </p:xfrm>
        <a:graphic>
          <a:graphicData uri="http://schemas.openxmlformats.org/drawingml/2006/table">
            <a:tbl>
              <a:tblPr firstRow="1" firstCol="1" bandRow="1"/>
              <a:tblGrid>
                <a:gridCol w="4915665">
                  <a:extLst>
                    <a:ext uri="{9D8B030D-6E8A-4147-A177-3AD203B41FA5}">
                      <a16:colId xmlns:a16="http://schemas.microsoft.com/office/drawing/2014/main" val="376536566"/>
                    </a:ext>
                  </a:extLst>
                </a:gridCol>
                <a:gridCol w="3544651">
                  <a:extLst>
                    <a:ext uri="{9D8B030D-6E8A-4147-A177-3AD203B41FA5}">
                      <a16:colId xmlns:a16="http://schemas.microsoft.com/office/drawing/2014/main" val="3279030092"/>
                    </a:ext>
                  </a:extLst>
                </a:gridCol>
              </a:tblGrid>
              <a:tr h="454997">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rgbClr val="FFFFFF"/>
                          </a:solidFill>
                          <a:effectLst/>
                          <a:latin typeface="Arial" panose="020B0604020202020204" pitchFamily="34" charset="0"/>
                          <a:ea typeface="Times New Roman" panose="02020603050405020304" pitchFamily="18" charset="0"/>
                        </a:rPr>
                        <a:t>Covered</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rgbClr val="FFFFFF"/>
                          </a:solidFill>
                          <a:effectLst/>
                          <a:latin typeface="Arial" panose="020B0604020202020204" pitchFamily="34" charset="0"/>
                          <a:ea typeface="Times New Roman" panose="02020603050405020304" pitchFamily="18" charset="0"/>
                        </a:rPr>
                        <a:t>NOT Covered</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163968935"/>
                  </a:ext>
                </a:extLst>
              </a:tr>
              <a:tr h="2047144">
                <a:tc>
                  <a: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A seller contacts the association because they feel their listing broker, who is a REALTOR®, is not responding to phone calls, and may have received offers that they haven’t presented to the seller yet.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A buyer contacts the association for help with a short sale transaction.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345801"/>
                  </a:ext>
                </a:extLst>
              </a:tr>
              <a:tr h="1741470">
                <a:tc>
                  <a: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REALTOR® A contacts the association because they have reason to believe REALTOR® B has been criticizing their business on Facebook after a difficult transaction.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0478201"/>
                  </a:ext>
                </a:extLst>
              </a:tr>
            </a:tbl>
          </a:graphicData>
        </a:graphic>
      </p:graphicFrame>
      <p:sp>
        <p:nvSpPr>
          <p:cNvPr id="5" name="Slide Number Placeholder 5">
            <a:extLst>
              <a:ext uri="{FF2B5EF4-FFF2-40B4-BE49-F238E27FC236}">
                <a16:creationId xmlns:a16="http://schemas.microsoft.com/office/drawing/2014/main" id="{E42E9454-7CCA-364F-AE7B-5DAFEF919123}"/>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41</a:t>
            </a:fld>
            <a:endParaRPr lang="en-US" sz="1400" dirty="0">
              <a:solidFill>
                <a:srgbClr val="0D1926"/>
              </a:solidFill>
              <a:latin typeface="Calibri" charset="0"/>
            </a:endParaRPr>
          </a:p>
        </p:txBody>
      </p:sp>
      <p:sp>
        <p:nvSpPr>
          <p:cNvPr id="7" name="TextBox 6">
            <a:extLst>
              <a:ext uri="{FF2B5EF4-FFF2-40B4-BE49-F238E27FC236}">
                <a16:creationId xmlns:a16="http://schemas.microsoft.com/office/drawing/2014/main" id="{DBF1B68C-3410-4BAB-89BC-A3B92189413D}"/>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18 </a:t>
            </a:r>
          </a:p>
        </p:txBody>
      </p:sp>
    </p:spTree>
    <p:custDataLst>
      <p:tags r:id="rId1"/>
    </p:custDataLst>
    <p:extLst>
      <p:ext uri="{BB962C8B-B14F-4D97-AF65-F5344CB8AC3E}">
        <p14:creationId xmlns:p14="http://schemas.microsoft.com/office/powerpoint/2010/main" val="2273740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C0CDCDC-F0C5-A149-879B-F789E15E12A0}"/>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42</a:t>
            </a:fld>
            <a:endParaRPr lang="en-US" sz="1400" dirty="0">
              <a:solidFill>
                <a:srgbClr val="0D1926"/>
              </a:solidFill>
              <a:latin typeface="Calibri" charset="0"/>
            </a:endParaRPr>
          </a:p>
        </p:txBody>
      </p:sp>
      <p:sp>
        <p:nvSpPr>
          <p:cNvPr id="2" name="Title 1">
            <a:extLst>
              <a:ext uri="{FF2B5EF4-FFF2-40B4-BE49-F238E27FC236}">
                <a16:creationId xmlns:a16="http://schemas.microsoft.com/office/drawing/2014/main" id="{9D842D6C-C592-4247-B3FB-B9E40468B3E5}"/>
              </a:ext>
            </a:extLst>
          </p:cNvPr>
          <p:cNvSpPr>
            <a:spLocks noGrp="1"/>
          </p:cNvSpPr>
          <p:nvPr>
            <p:ph type="title"/>
          </p:nvPr>
        </p:nvSpPr>
        <p:spPr>
          <a:xfrm>
            <a:off x="300912" y="322789"/>
            <a:ext cx="8518008" cy="1275907"/>
          </a:xfrm>
        </p:spPr>
        <p:txBody>
          <a:bodyPr anchor="t">
            <a:normAutofit fontScale="90000"/>
          </a:bodyPr>
          <a:lstStyle/>
          <a:p>
            <a:r>
              <a:rPr lang="en-US" dirty="0"/>
              <a:t>What types of issues do Ombudsmen deal with?</a:t>
            </a:r>
            <a:br>
              <a:rPr lang="en-US" dirty="0"/>
            </a:br>
            <a:endParaRPr lang="en-US" dirty="0"/>
          </a:p>
        </p:txBody>
      </p:sp>
      <p:sp>
        <p:nvSpPr>
          <p:cNvPr id="4" name="Freeform 3">
            <a:extLst>
              <a:ext uri="{FF2B5EF4-FFF2-40B4-BE49-F238E27FC236}">
                <a16:creationId xmlns:a16="http://schemas.microsoft.com/office/drawing/2014/main" id="{32359D55-964C-7247-8E41-64F5B74B45CA}"/>
              </a:ext>
            </a:extLst>
          </p:cNvPr>
          <p:cNvSpPr/>
          <p:nvPr/>
        </p:nvSpPr>
        <p:spPr>
          <a:xfrm flipH="1">
            <a:off x="273666" y="1780393"/>
            <a:ext cx="8572500" cy="629203"/>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lvl="0" algn="ctr" defTabSz="1422400">
              <a:lnSpc>
                <a:spcPct val="90000"/>
              </a:lnSpc>
              <a:spcBef>
                <a:spcPct val="0"/>
              </a:spcBef>
              <a:spcAft>
                <a:spcPct val="35000"/>
              </a:spcAft>
            </a:pP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General questions about real estate practice</a:t>
            </a:r>
          </a:p>
        </p:txBody>
      </p:sp>
      <p:sp>
        <p:nvSpPr>
          <p:cNvPr id="5" name="Freeform 4">
            <a:extLst>
              <a:ext uri="{FF2B5EF4-FFF2-40B4-BE49-F238E27FC236}">
                <a16:creationId xmlns:a16="http://schemas.microsoft.com/office/drawing/2014/main" id="{F5272878-338B-1B47-B8E4-DE79DED901A3}"/>
              </a:ext>
            </a:extLst>
          </p:cNvPr>
          <p:cNvSpPr/>
          <p:nvPr/>
        </p:nvSpPr>
        <p:spPr>
          <a:xfrm flipH="1">
            <a:off x="300912" y="2689120"/>
            <a:ext cx="8572500" cy="629203"/>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lvl="0" algn="ctr" defTabSz="844550">
              <a:lnSpc>
                <a:spcPct val="90000"/>
              </a:lnSpc>
              <a:spcBef>
                <a:spcPct val="0"/>
              </a:spcBef>
              <a:spcAft>
                <a:spcPct val="35000"/>
              </a:spcAft>
            </a:pPr>
            <a:r>
              <a:rPr lang="en-US" sz="2800" dirty="0">
                <a:latin typeface="Arial" panose="020B0604020202020204" pitchFamily="34" charset="0"/>
                <a:cs typeface="Arial" panose="020B0604020202020204" pitchFamily="34" charset="0"/>
              </a:rPr>
              <a:t>Transaction details</a:t>
            </a:r>
          </a:p>
        </p:txBody>
      </p:sp>
      <p:sp>
        <p:nvSpPr>
          <p:cNvPr id="6" name="Freeform 5">
            <a:extLst>
              <a:ext uri="{FF2B5EF4-FFF2-40B4-BE49-F238E27FC236}">
                <a16:creationId xmlns:a16="http://schemas.microsoft.com/office/drawing/2014/main" id="{7EB2DCC4-4E80-F84F-A21F-AEDFAA19D726}"/>
              </a:ext>
            </a:extLst>
          </p:cNvPr>
          <p:cNvSpPr/>
          <p:nvPr/>
        </p:nvSpPr>
        <p:spPr>
          <a:xfrm flipH="1">
            <a:off x="273666" y="3597847"/>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lvl="0" algn="ctr" defTabSz="844550">
              <a:lnSpc>
                <a:spcPct val="90000"/>
              </a:lnSpc>
              <a:spcBef>
                <a:spcPct val="0"/>
              </a:spcBef>
              <a:spcAft>
                <a:spcPct val="35000"/>
              </a:spcAft>
            </a:pP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Ethical practices</a:t>
            </a:r>
          </a:p>
        </p:txBody>
      </p:sp>
      <p:sp>
        <p:nvSpPr>
          <p:cNvPr id="7" name="Freeform 6">
            <a:extLst>
              <a:ext uri="{FF2B5EF4-FFF2-40B4-BE49-F238E27FC236}">
                <a16:creationId xmlns:a16="http://schemas.microsoft.com/office/drawing/2014/main" id="{F1570B02-D5FA-5C43-AED8-912F419700E2}"/>
              </a:ext>
            </a:extLst>
          </p:cNvPr>
          <p:cNvSpPr/>
          <p:nvPr/>
        </p:nvSpPr>
        <p:spPr>
          <a:xfrm flipH="1">
            <a:off x="273666" y="4506573"/>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9680532"/>
              <a:satOff val="-22991"/>
              <a:lumOff val="-14264"/>
              <a:alphaOff val="0"/>
            </a:schemeClr>
          </a:fillRef>
          <a:effectRef idx="0">
            <a:schemeClr val="accent4">
              <a:hueOff val="9680532"/>
              <a:satOff val="-22991"/>
              <a:lumOff val="-14264"/>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cs typeface="Arial" panose="020B0604020202020204" pitchFamily="34" charset="0"/>
              </a:rPr>
              <a:t>Enforcement issues</a:t>
            </a:r>
          </a:p>
        </p:txBody>
      </p:sp>
      <p:sp>
        <p:nvSpPr>
          <p:cNvPr id="8" name="Freeform 7">
            <a:extLst>
              <a:ext uri="{FF2B5EF4-FFF2-40B4-BE49-F238E27FC236}">
                <a16:creationId xmlns:a16="http://schemas.microsoft.com/office/drawing/2014/main" id="{82960F35-9B15-FC41-8C67-829B45551DAE}"/>
              </a:ext>
            </a:extLst>
          </p:cNvPr>
          <p:cNvSpPr/>
          <p:nvPr/>
        </p:nvSpPr>
        <p:spPr>
          <a:xfrm flipH="1">
            <a:off x="273666" y="5415297"/>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4"/>
          </a:solidFill>
        </p:spPr>
        <p:style>
          <a:lnRef idx="2">
            <a:schemeClr val="lt1">
              <a:hueOff val="0"/>
              <a:satOff val="0"/>
              <a:lumOff val="0"/>
              <a:alphaOff val="0"/>
            </a:schemeClr>
          </a:lnRef>
          <a:fillRef idx="1">
            <a:schemeClr val="accent4">
              <a:hueOff val="12907375"/>
              <a:satOff val="-30655"/>
              <a:lumOff val="-19019"/>
              <a:alphaOff val="0"/>
            </a:schemeClr>
          </a:fillRef>
          <a:effectRef idx="0">
            <a:schemeClr val="accent4">
              <a:hueOff val="12907375"/>
              <a:satOff val="-30655"/>
              <a:lumOff val="-19019"/>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cs typeface="Arial" panose="020B0604020202020204" pitchFamily="34" charset="0"/>
              </a:rPr>
              <a:t>Questions and complaints about members</a:t>
            </a:r>
          </a:p>
        </p:txBody>
      </p:sp>
      <p:sp>
        <p:nvSpPr>
          <p:cNvPr id="10" name="TextBox 6">
            <a:extLst>
              <a:ext uri="{FF2B5EF4-FFF2-40B4-BE49-F238E27FC236}">
                <a16:creationId xmlns:a16="http://schemas.microsoft.com/office/drawing/2014/main" id="{50F1234E-CD5D-4C4E-AAF3-ABE4163CD835}"/>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19 </a:t>
            </a:r>
          </a:p>
        </p:txBody>
      </p:sp>
    </p:spTree>
    <p:custDataLst>
      <p:tags r:id="rId1"/>
    </p:custDataLst>
    <p:extLst>
      <p:ext uri="{BB962C8B-B14F-4D97-AF65-F5344CB8AC3E}">
        <p14:creationId xmlns:p14="http://schemas.microsoft.com/office/powerpoint/2010/main" val="336021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Declining, Resolving, and Complying with Ombudsman Services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43</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2" y="1691769"/>
            <a:ext cx="8353990" cy="4493538"/>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ea typeface="Times New Roman" panose="02020603050405020304" pitchFamily="18" charset="0"/>
              </a:rPr>
              <a:t>Complainants do not have to accept the services of an ombudsman</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ea typeface="Times New Roman" panose="02020603050405020304" pitchFamily="18" charset="0"/>
              </a:rPr>
              <a:t>The formal ethics complaint will continue to be processed until withdrawn by the complainant</a:t>
            </a:r>
            <a:endParaRPr lang="en-US" sz="3200" dirty="0">
              <a:solidFill>
                <a:schemeClr val="bg1">
                  <a:lumMod val="10000"/>
                </a:schemeClr>
              </a:solidFill>
              <a:latin typeface="Times New Roman" panose="02020603050405020304" pitchFamily="18" charset="0"/>
              <a:ea typeface="Times New Roman" panose="02020603050405020304" pitchFamily="18" charset="0"/>
            </a:endParaRP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ea typeface="Times New Roman" panose="02020603050405020304" pitchFamily="18" charset="0"/>
              </a:rPr>
              <a:t>The complainant may resubmit the original complaint if they refuse to comply with the terms of a mutually agreed on resolution</a:t>
            </a:r>
            <a:endParaRPr lang="en-US" sz="3200" dirty="0">
              <a:solidFill>
                <a:schemeClr val="bg1">
                  <a:lumMod val="10000"/>
                </a:schemeClr>
              </a:solidFill>
              <a:latin typeface="Times New Roman" panose="02020603050405020304" pitchFamily="18" charset="0"/>
              <a:ea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Pages 20-21 </a:t>
            </a:r>
          </a:p>
        </p:txBody>
      </p:sp>
    </p:spTree>
    <p:custDataLst>
      <p:tags r:id="rId1"/>
    </p:custDataLst>
    <p:extLst>
      <p:ext uri="{BB962C8B-B14F-4D97-AF65-F5344CB8AC3E}">
        <p14:creationId xmlns:p14="http://schemas.microsoft.com/office/powerpoint/2010/main" val="4143159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300911" y="414670"/>
            <a:ext cx="8572500" cy="745364"/>
          </a:xfrm>
        </p:spPr>
        <p:txBody>
          <a:bodyPr>
            <a:normAutofit fontScale="90000"/>
          </a:bodyPr>
          <a:lstStyle/>
          <a:p>
            <a:r>
              <a:rPr lang="en-US" dirty="0"/>
              <a:t>Referrals</a:t>
            </a:r>
          </a:p>
        </p:txBody>
      </p:sp>
      <p:sp>
        <p:nvSpPr>
          <p:cNvPr id="3" name="Rectangle 2">
            <a:extLst>
              <a:ext uri="{FF2B5EF4-FFF2-40B4-BE49-F238E27FC236}">
                <a16:creationId xmlns:a16="http://schemas.microsoft.com/office/drawing/2014/main" id="{BA5929AC-5B7E-E64E-8667-BD12F945F784}"/>
              </a:ext>
            </a:extLst>
          </p:cNvPr>
          <p:cNvSpPr/>
          <p:nvPr/>
        </p:nvSpPr>
        <p:spPr>
          <a:xfrm>
            <a:off x="3408275" y="1160034"/>
            <a:ext cx="5480543" cy="5693866"/>
          </a:xfrm>
          <a:prstGeom prst="rect">
            <a:avLst/>
          </a:prstGeom>
        </p:spPr>
        <p:txBody>
          <a:bodyPr wrap="square">
            <a:spAutoFit/>
          </a:bodyPr>
          <a:lstStyle/>
          <a:p>
            <a:pPr hangingPunct="0">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Ombudsmen </a:t>
            </a:r>
            <a:r>
              <a:rPr lang="en-US" sz="2800" b="1" dirty="0">
                <a:solidFill>
                  <a:schemeClr val="bg1">
                    <a:lumMod val="10000"/>
                  </a:schemeClr>
                </a:solidFill>
                <a:latin typeface="Arial" panose="020B0604020202020204" pitchFamily="34" charset="0"/>
                <a:cs typeface="Arial" panose="020B0604020202020204" pitchFamily="34" charset="0"/>
              </a:rPr>
              <a:t>CANNOT</a:t>
            </a:r>
            <a:r>
              <a:rPr lang="en-US" sz="2800" dirty="0">
                <a:solidFill>
                  <a:schemeClr val="bg1">
                    <a:lumMod val="10000"/>
                  </a:schemeClr>
                </a:solidFill>
                <a:latin typeface="Arial" panose="020B0604020202020204" pitchFamily="34" charset="0"/>
                <a:cs typeface="Arial" panose="020B0604020202020204" pitchFamily="34" charset="0"/>
              </a:rPr>
              <a:t> </a:t>
            </a:r>
            <a:br>
              <a:rPr lang="en-US" sz="2800" dirty="0">
                <a:solidFill>
                  <a:schemeClr val="bg1">
                    <a:lumMod val="10000"/>
                  </a:schemeClr>
                </a:solidFill>
                <a:latin typeface="Arial" panose="020B0604020202020204" pitchFamily="34" charset="0"/>
                <a:cs typeface="Arial" panose="020B0604020202020204" pitchFamily="34" charset="0"/>
              </a:rPr>
            </a:br>
            <a:r>
              <a:rPr lang="en-US" sz="2800" dirty="0">
                <a:solidFill>
                  <a:schemeClr val="bg1">
                    <a:lumMod val="10000"/>
                  </a:schemeClr>
                </a:solidFill>
                <a:latin typeface="Arial" panose="020B0604020202020204" pitchFamily="34" charset="0"/>
                <a:cs typeface="Arial" panose="020B0604020202020204" pitchFamily="34" charset="0"/>
              </a:rPr>
              <a:t>refer concerns about</a:t>
            </a:r>
            <a:br>
              <a:rPr lang="en-US" sz="2800" dirty="0">
                <a:solidFill>
                  <a:schemeClr val="bg1">
                    <a:lumMod val="10000"/>
                  </a:schemeClr>
                </a:solidFill>
                <a:latin typeface="Arial" panose="020B0604020202020204" pitchFamily="34" charset="0"/>
                <a:cs typeface="Arial" panose="020B0604020202020204" pitchFamily="34" charset="0"/>
              </a:rPr>
            </a:br>
            <a:r>
              <a:rPr lang="en-US" sz="2800" b="1" dirty="0">
                <a:solidFill>
                  <a:srgbClr val="C00000"/>
                </a:solidFill>
                <a:latin typeface="Arial" panose="020B0604020202020204" pitchFamily="34" charset="0"/>
                <a:cs typeface="Arial" panose="020B0604020202020204" pitchFamily="34" charset="0"/>
              </a:rPr>
              <a:t>conduct of parties</a:t>
            </a:r>
            <a:r>
              <a:rPr lang="en-US" sz="2800" dirty="0">
                <a:solidFill>
                  <a:schemeClr val="bg1">
                    <a:lumMod val="10000"/>
                  </a:schemeClr>
                </a:solidFill>
                <a:latin typeface="Arial" panose="020B0604020202020204" pitchFamily="34" charset="0"/>
                <a:cs typeface="Arial" panose="020B0604020202020204" pitchFamily="34" charset="0"/>
              </a:rPr>
              <a:t> to:</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the Grievance Committee</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the state real estate licensing authority</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any other regulatory body </a:t>
            </a:r>
          </a:p>
          <a:p>
            <a:pPr hangingPunct="0">
              <a:tabLst>
                <a:tab pos="228600" algn="l"/>
                <a:tab pos="457200" algn="l"/>
                <a:tab pos="685800" algn="l"/>
                <a:tab pos="914400" algn="l"/>
                <a:tab pos="1143000" algn="l"/>
                <a:tab pos="1371600" algn="l"/>
                <a:tab pos="1600200" algn="l"/>
                <a:tab pos="1828800" algn="l"/>
              </a:tabLst>
            </a:pPr>
            <a:endParaRPr lang="en-US" sz="2800" dirty="0">
              <a:solidFill>
                <a:schemeClr val="bg1">
                  <a:lumMod val="10000"/>
                </a:schemeClr>
              </a:solidFill>
              <a:latin typeface="Arial" panose="020B0604020202020204" pitchFamily="34" charset="0"/>
              <a:cs typeface="Arial" panose="020B0604020202020204" pitchFamily="34" charset="0"/>
            </a:endParaRPr>
          </a:p>
          <a:p>
            <a:pPr hangingPunct="0">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The prohibition is intended to </a:t>
            </a:r>
            <a:r>
              <a:rPr lang="en-US" sz="2800" b="1" dirty="0">
                <a:solidFill>
                  <a:srgbClr val="C00000"/>
                </a:solidFill>
                <a:latin typeface="Arial" panose="020B0604020202020204" pitchFamily="34" charset="0"/>
                <a:cs typeface="Arial" panose="020B0604020202020204" pitchFamily="34" charset="0"/>
              </a:rPr>
              <a:t>ensure impartiality and confidentiality,</a:t>
            </a:r>
            <a:r>
              <a:rPr lang="en-US" sz="2800" dirty="0">
                <a:solidFill>
                  <a:schemeClr val="bg1">
                    <a:lumMod val="10000"/>
                  </a:schemeClr>
                </a:solidFill>
                <a:latin typeface="Arial" panose="020B0604020202020204" pitchFamily="34" charset="0"/>
                <a:cs typeface="Arial" panose="020B0604020202020204" pitchFamily="34" charset="0"/>
              </a:rPr>
              <a:t> and avoid the possible appearance of </a:t>
            </a:r>
            <a:r>
              <a:rPr lang="en-US" sz="3200" b="1" dirty="0">
                <a:solidFill>
                  <a:srgbClr val="C00000"/>
                </a:solidFill>
                <a:latin typeface="Arial" panose="020B0604020202020204" pitchFamily="34" charset="0"/>
                <a:cs typeface="Arial" panose="020B0604020202020204" pitchFamily="34" charset="0"/>
              </a:rPr>
              <a:t>bias</a:t>
            </a:r>
            <a:r>
              <a:rPr lang="en-US" sz="2800" dirty="0">
                <a:solidFill>
                  <a:schemeClr val="bg1">
                    <a:lumMod val="10000"/>
                  </a:schemeClr>
                </a:solidFill>
                <a:latin typeface="Arial" panose="020B0604020202020204" pitchFamily="34" charset="0"/>
                <a:cs typeface="Arial" panose="020B0604020202020204" pitchFamily="34" charset="0"/>
              </a:rPr>
              <a:t>. </a:t>
            </a:r>
          </a:p>
          <a:p>
            <a:pPr hangingPunct="0">
              <a:tabLst>
                <a:tab pos="228600" algn="l"/>
                <a:tab pos="457200" algn="l"/>
                <a:tab pos="685800" algn="l"/>
                <a:tab pos="914400" algn="l"/>
                <a:tab pos="1143000" algn="l"/>
                <a:tab pos="1371600" algn="l"/>
                <a:tab pos="1600200" algn="l"/>
                <a:tab pos="1828800" algn="l"/>
              </a:tabLst>
            </a:pPr>
            <a:endParaRPr lang="en-US" sz="2400" dirty="0">
              <a:solidFill>
                <a:schemeClr val="bg1">
                  <a:lumMod val="1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BA3730F-AEC5-2248-A8E0-D0E57EB272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63" b="94710" l="10521" r="46354">
                        <a14:foregroundMark x1="24635" y1="9664" x2="30000" y2="9868"/>
                        <a14:foregroundMark x1="45938" y1="70092" x2="46406" y2="76297"/>
                        <a14:foregroundMark x1="21302" y1="95626" x2="27500" y2="95829"/>
                        <a14:foregroundMark x1="27500" y1="95829" x2="38906" y2="94710"/>
                        <a14:foregroundMark x1="38906" y1="94710" x2="39635" y2="94710"/>
                      </a14:backgroundRemoval>
                    </a14:imgEffect>
                  </a14:imgLayer>
                </a14:imgProps>
              </a:ext>
            </a:extLst>
          </a:blip>
          <a:srcRect l="6163" r="50000"/>
          <a:stretch/>
        </p:blipFill>
        <p:spPr>
          <a:xfrm>
            <a:off x="-615524" y="1888055"/>
            <a:ext cx="4259751" cy="4969945"/>
          </a:xfrm>
          <a:prstGeom prst="rect">
            <a:avLst/>
          </a:prstGeom>
        </p:spPr>
      </p:pic>
      <p:sp>
        <p:nvSpPr>
          <p:cNvPr id="6" name="TextBox 6">
            <a:extLst>
              <a:ext uri="{FF2B5EF4-FFF2-40B4-BE49-F238E27FC236}">
                <a16:creationId xmlns:a16="http://schemas.microsoft.com/office/drawing/2014/main" id="{7B8C05CC-9700-4EF3-B4CC-BE6B60D4C977}"/>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22 </a:t>
            </a:r>
          </a:p>
        </p:txBody>
      </p:sp>
      <p:sp>
        <p:nvSpPr>
          <p:cNvPr id="7" name="Slide Number Placeholder 5">
            <a:extLst>
              <a:ext uri="{FF2B5EF4-FFF2-40B4-BE49-F238E27FC236}">
                <a16:creationId xmlns:a16="http://schemas.microsoft.com/office/drawing/2014/main" id="{5D536D2B-EE4C-4ACC-ADBA-BDFDF332BDF1}"/>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44</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405275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4690"/>
            <a:ext cx="3375912" cy="2836125"/>
          </a:xfrm>
        </p:spPr>
        <p:txBody>
          <a:bodyPr anchor="ctr"/>
          <a:lstStyle/>
          <a:p>
            <a:pPr algn="ctr">
              <a:defRPr/>
            </a:pPr>
            <a:r>
              <a:rPr lang="en-US" cap="small" dirty="0"/>
              <a:t>Part 5:  </a:t>
            </a:r>
            <a:br>
              <a:rPr lang="en-US" cap="small" dirty="0"/>
            </a:br>
            <a:r>
              <a:rPr lang="en-US" cap="small" dirty="0"/>
              <a:t>Case Studies </a:t>
            </a:r>
            <a:br>
              <a:rPr lang="en-US" cap="small" dirty="0"/>
            </a:br>
            <a:r>
              <a:rPr lang="en-US" cap="small" dirty="0"/>
              <a:t>of </a:t>
            </a:r>
            <a:br>
              <a:rPr lang="en-US" cap="small" dirty="0"/>
            </a:br>
            <a:r>
              <a:rPr lang="en-US" cap="small" dirty="0"/>
              <a:t>Selected Articles </a:t>
            </a:r>
            <a:br>
              <a:rPr lang="en-US" cap="small" dirty="0"/>
            </a:br>
            <a:r>
              <a:rPr lang="en-US" cap="small" dirty="0"/>
              <a:t>of the </a:t>
            </a:r>
            <a:br>
              <a:rPr lang="en-US" cap="small" dirty="0"/>
            </a:br>
            <a:r>
              <a:rPr lang="en-US" cap="small" dirty="0"/>
              <a:t>Code of Ethics</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45</a:t>
            </a:fld>
            <a:endParaRPr lang="en-US" sz="1400" dirty="0">
              <a:solidFill>
                <a:srgbClr val="0D1926"/>
              </a:solidFill>
              <a:latin typeface="Calibri" charset="0"/>
            </a:endParaRPr>
          </a:p>
        </p:txBody>
      </p:sp>
      <p:pic>
        <p:nvPicPr>
          <p:cNvPr id="7" name="Content Placeholder 6">
            <a:extLst>
              <a:ext uri="{FF2B5EF4-FFF2-40B4-BE49-F238E27FC236}">
                <a16:creationId xmlns:a16="http://schemas.microsoft.com/office/drawing/2014/main" id="{C1CC49B5-7A99-784C-8D64-3EC71ED204D3}"/>
              </a:ext>
            </a:extLst>
          </p:cNvPr>
          <p:cNvPicPr>
            <a:picLocks noGrp="1" noChangeAspect="1"/>
          </p:cNvPicPr>
          <p:nvPr>
            <p:ph idx="1"/>
          </p:nvPr>
        </p:nvPicPr>
        <p:blipFill>
          <a:blip r:embed="rId4"/>
          <a:stretch>
            <a:fillRect/>
          </a:stretch>
        </p:blipFill>
        <p:spPr>
          <a:xfrm>
            <a:off x="3550383" y="1326289"/>
            <a:ext cx="5453656" cy="3855698"/>
          </a:xfrm>
        </p:spPr>
      </p:pic>
    </p:spTree>
    <p:custDataLst>
      <p:tags r:id="rId1"/>
    </p:custDataLst>
    <p:extLst>
      <p:ext uri="{BB962C8B-B14F-4D97-AF65-F5344CB8AC3E}">
        <p14:creationId xmlns:p14="http://schemas.microsoft.com/office/powerpoint/2010/main" val="3882317748"/>
      </p:ext>
    </p:extLst>
  </p:cSld>
  <p:clrMapOvr>
    <a:masterClrMapping/>
  </p:clrMapOvr>
  <p:transition spd="med">
    <p:pull dir="l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1</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46</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096239"/>
            <a:ext cx="8572500" cy="5170646"/>
          </a:xfrm>
          <a:prstGeom prst="rect">
            <a:avLst/>
          </a:prstGeom>
        </p:spPr>
        <p:txBody>
          <a:bodyPr wrap="square">
            <a:spAutoFit/>
          </a:bodyPr>
          <a:lstStyle/>
          <a:p>
            <a:r>
              <a:rPr lang="en-US" sz="3000" dirty="0">
                <a:solidFill>
                  <a:srgbClr val="231B18"/>
                </a:solidFill>
                <a:latin typeface="Arial" panose="020B0604020202020204" pitchFamily="34" charset="0"/>
                <a:cs typeface="Arial" panose="020B0604020202020204" pitchFamily="34" charset="0"/>
              </a:rPr>
              <a:t>When representing a buyer, seller, landlord, tenant, or other client as an agent, REALTORS® pledge themselves to protect and promote the interests of their client. </a:t>
            </a:r>
          </a:p>
          <a:p>
            <a:endParaRPr lang="en-US" sz="3000" dirty="0">
              <a:solidFill>
                <a:srgbClr val="231B18"/>
              </a:solidFill>
              <a:latin typeface="Arial" panose="020B0604020202020204" pitchFamily="34" charset="0"/>
              <a:cs typeface="Arial" panose="020B0604020202020204" pitchFamily="34" charset="0"/>
            </a:endParaRPr>
          </a:p>
          <a:p>
            <a:r>
              <a:rPr lang="en-US" sz="3000" dirty="0">
                <a:solidFill>
                  <a:srgbClr val="231B18"/>
                </a:solidFill>
                <a:latin typeface="Arial" panose="020B0604020202020204" pitchFamily="34" charset="0"/>
                <a:cs typeface="Arial" panose="020B0604020202020204" pitchFamily="34" charset="0"/>
              </a:rPr>
              <a:t>This obligation to the client is primary, but it does not relieve REALTORS® of their obligation to treat all parties honestly. When serving a buyer, seller, landlord, tenant or other party in a non-agency capacity, REALTORS® remain obligated to treat all parties honestly.</a:t>
            </a:r>
            <a:endParaRPr lang="en-US" sz="30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EFD8C3E3-147B-4A54-9CA3-FED4E1235020}"/>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23 </a:t>
            </a:r>
          </a:p>
        </p:txBody>
      </p:sp>
    </p:spTree>
    <p:custDataLst>
      <p:tags r:id="rId1"/>
    </p:custDataLst>
    <p:extLst>
      <p:ext uri="{BB962C8B-B14F-4D97-AF65-F5344CB8AC3E}">
        <p14:creationId xmlns:p14="http://schemas.microsoft.com/office/powerpoint/2010/main" val="2231906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1ED9DC-5B8A-974A-97D9-FC6B6F3063D3}"/>
              </a:ext>
            </a:extLst>
          </p:cNvPr>
          <p:cNvGrpSpPr/>
          <p:nvPr/>
        </p:nvGrpSpPr>
        <p:grpSpPr>
          <a:xfrm>
            <a:off x="0" y="0"/>
            <a:ext cx="9144000" cy="6858000"/>
            <a:chOff x="0" y="0"/>
            <a:chExt cx="9144000" cy="6858000"/>
          </a:xfrm>
        </p:grpSpPr>
        <p:pic>
          <p:nvPicPr>
            <p:cNvPr id="8" name="Picture 7">
              <a:extLst>
                <a:ext uri="{FF2B5EF4-FFF2-40B4-BE49-F238E27FC236}">
                  <a16:creationId xmlns:a16="http://schemas.microsoft.com/office/drawing/2014/main" id="{9373E3CC-8954-2A43-8597-8343FD5856C5}"/>
                </a:ext>
              </a:extLst>
            </p:cNvPr>
            <p:cNvPicPr>
              <a:picLocks noChangeAspect="1"/>
            </p:cNvPicPr>
            <p:nvPr/>
          </p:nvPicPr>
          <p:blipFill rotWithShape="1">
            <a:blip r:embed="rId4"/>
            <a:srcRect l="11401"/>
            <a:stretch/>
          </p:blipFill>
          <p:spPr>
            <a:xfrm>
              <a:off x="0" y="0"/>
              <a:ext cx="9144000" cy="6858000"/>
            </a:xfrm>
            <a:prstGeom prst="rect">
              <a:avLst/>
            </a:prstGeom>
          </p:spPr>
        </p:pic>
        <p:sp>
          <p:nvSpPr>
            <p:cNvPr id="9" name="Rectangle 8">
              <a:extLst>
                <a:ext uri="{FF2B5EF4-FFF2-40B4-BE49-F238E27FC236}">
                  <a16:creationId xmlns:a16="http://schemas.microsoft.com/office/drawing/2014/main" id="{32B94A5C-FCB6-9843-A57E-C6BF76CF1038}"/>
                </a:ext>
              </a:extLst>
            </p:cNvPr>
            <p:cNvSpPr/>
            <p:nvPr/>
          </p:nvSpPr>
          <p:spPr>
            <a:xfrm rot="211687">
              <a:off x="4937760" y="2693324"/>
              <a:ext cx="1263535" cy="482138"/>
            </a:xfrm>
            <a:prstGeom prst="rect">
              <a:avLst/>
            </a:prstGeom>
            <a:solidFill>
              <a:srgbClr val="A9A59F">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a:blip r:embed="rId5"/>
                  <a:tile tx="0" ty="0" sx="100000" sy="100000" flip="none" algn="tl"/>
                </a:blipFill>
              </a:endParaRPr>
            </a:p>
          </p:txBody>
        </p:sp>
      </p:gr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1629295" y="175422"/>
            <a:ext cx="6541550" cy="788091"/>
          </a:xfrm>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1, Case Study 1</a:t>
            </a: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27346" y="4905273"/>
            <a:ext cx="8468349" cy="1452736"/>
          </a:xfrm>
          <a:solidFill>
            <a:schemeClr val="bg1"/>
          </a:solidFill>
        </p:spPr>
        <p:txBody>
          <a:bodyPr anchor="ctr">
            <a:noAutofit/>
          </a:bodyPr>
          <a:lstStyle/>
          <a:p>
            <a:pPr marL="457200" lvl="0" indent="-457200" hangingPunct="0">
              <a:buFont typeface="+mj-lt"/>
              <a:buAutoNum type="arabicPeriod"/>
            </a:pPr>
            <a:r>
              <a:rPr lang="en-US" sz="3200" dirty="0">
                <a:latin typeface="Calibri" panose="020F0502020204030204" pitchFamily="34" charset="0"/>
                <a:cs typeface="Calibri" panose="020F0502020204030204" pitchFamily="34" charset="0"/>
              </a:rPr>
              <a:t>Do you think Bob is in violation of the Code?</a:t>
            </a:r>
          </a:p>
          <a:p>
            <a:pPr marL="457200" lvl="0" indent="-457200" hangingPunct="0">
              <a:buFont typeface="+mj-lt"/>
              <a:buAutoNum type="arabicPeriod"/>
            </a:pPr>
            <a:r>
              <a:rPr lang="en-US" sz="3200" dirty="0">
                <a:latin typeface="Calibri" panose="020F0502020204030204" pitchFamily="34" charset="0"/>
                <a:cs typeface="Calibri" panose="020F0502020204030204" pitchFamily="34" charset="0"/>
              </a:rPr>
              <a:t>What was Bob's obligation to Grant?</a:t>
            </a:r>
          </a:p>
        </p:txBody>
      </p:sp>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47</a:t>
            </a:fld>
            <a:endParaRPr lang="en-US" sz="1400" dirty="0">
              <a:solidFill>
                <a:srgbClr val="0D1926"/>
              </a:solidFill>
              <a:latin typeface="Calibri" charset="0"/>
            </a:endParaRPr>
          </a:p>
        </p:txBody>
      </p:sp>
      <p:sp>
        <p:nvSpPr>
          <p:cNvPr id="11" name="TextBox 6">
            <a:extLst>
              <a:ext uri="{FF2B5EF4-FFF2-40B4-BE49-F238E27FC236}">
                <a16:creationId xmlns:a16="http://schemas.microsoft.com/office/drawing/2014/main" id="{6B26CA89-A623-4680-B09A-34202731B51F}"/>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23 </a:t>
            </a:r>
          </a:p>
        </p:txBody>
      </p:sp>
    </p:spTree>
    <p:custDataLst>
      <p:tags r:id="rId1"/>
    </p:custDataLst>
    <p:extLst>
      <p:ext uri="{BB962C8B-B14F-4D97-AF65-F5344CB8AC3E}">
        <p14:creationId xmlns:p14="http://schemas.microsoft.com/office/powerpoint/2010/main" val="2932252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8577FE-D296-3E4C-8AC6-C9B38DFBEBDA}"/>
              </a:ext>
            </a:extLst>
          </p:cNvPr>
          <p:cNvPicPr>
            <a:picLocks noChangeAspect="1"/>
          </p:cNvPicPr>
          <p:nvPr/>
        </p:nvPicPr>
        <p:blipFill rotWithShape="1">
          <a:blip r:embed="rId4"/>
          <a:srcRect r="7387" b="12474"/>
          <a:stretch/>
        </p:blipFill>
        <p:spPr>
          <a:xfrm>
            <a:off x="0" y="0"/>
            <a:ext cx="9144000" cy="6999316"/>
          </a:xfrm>
          <a:prstGeom prst="rect">
            <a:avLst/>
          </a:prstGeom>
          <a:solidFill>
            <a:srgbClr val="4B94E0"/>
          </a:solidFill>
        </p:spPr>
      </p:pic>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462489" y="282980"/>
            <a:ext cx="6541550" cy="788091"/>
          </a:xfrm>
          <a:solidFill>
            <a:srgbClr val="4B94E0"/>
          </a:solid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1, Case Study 2</a:t>
            </a: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1298336" y="1354051"/>
            <a:ext cx="7845664" cy="4082473"/>
          </a:xfrm>
          <a:solidFill>
            <a:schemeClr val="bg1"/>
          </a:solidFill>
        </p:spPr>
        <p:txBody>
          <a:bodyPr anchor="ctr">
            <a:noAutofit/>
          </a:bodyPr>
          <a:lstStyle/>
          <a:p>
            <a:pPr marL="457200" indent="-457200" hangingPunct="0">
              <a:buFont typeface="+mj-lt"/>
              <a:buAutoNum type="arabicPeriod"/>
            </a:pPr>
            <a:r>
              <a:rPr lang="en-US" sz="2800" dirty="0">
                <a:latin typeface="Calibri" panose="020F0502020204030204" pitchFamily="34" charset="0"/>
                <a:cs typeface="Calibri" panose="020F0502020204030204" pitchFamily="34" charset="0"/>
              </a:rPr>
              <a:t>Can John renegotiate his listing commission at the time he presents the two offers?</a:t>
            </a:r>
          </a:p>
          <a:p>
            <a:pPr marL="457200" lvl="0" indent="-457200" hangingPunct="0">
              <a:buFont typeface="+mj-lt"/>
              <a:buAutoNum type="arabicPeriod"/>
            </a:pPr>
            <a:r>
              <a:rPr lang="en-US" sz="2800" dirty="0">
                <a:latin typeface="Calibri" panose="020F0502020204030204" pitchFamily="34" charset="0"/>
                <a:cs typeface="Calibri" panose="020F0502020204030204" pitchFamily="34" charset="0"/>
              </a:rPr>
              <a:t>By reducing the listing commission, can John present both offers in an objective manner, as required by Standard of Practice 1-6?</a:t>
            </a:r>
          </a:p>
          <a:p>
            <a:pPr marL="457200" lvl="0" indent="-457200" hangingPunct="0">
              <a:buFont typeface="+mj-lt"/>
              <a:buAutoNum type="arabicPeriod"/>
            </a:pPr>
            <a:r>
              <a:rPr lang="en-US" sz="2800" dirty="0">
                <a:latin typeface="Calibri" panose="020F0502020204030204" pitchFamily="34" charset="0"/>
                <a:cs typeface="Calibri" panose="020F0502020204030204" pitchFamily="34" charset="0"/>
              </a:rPr>
              <a:t>Under Article 3, as established in Standard of Practice 3-4, is John obligated to inform Bob that he modified the listing commission prior to the offer being accepted?</a:t>
            </a:r>
          </a:p>
        </p:txBody>
      </p:sp>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48</a:t>
            </a:fld>
            <a:endParaRPr lang="en-US" sz="1400" dirty="0">
              <a:solidFill>
                <a:srgbClr val="0D1926"/>
              </a:solidFill>
              <a:latin typeface="Calibri" charset="0"/>
            </a:endParaRPr>
          </a:p>
        </p:txBody>
      </p:sp>
      <p:sp>
        <p:nvSpPr>
          <p:cNvPr id="7" name="TextBox 6">
            <a:extLst>
              <a:ext uri="{FF2B5EF4-FFF2-40B4-BE49-F238E27FC236}">
                <a16:creationId xmlns:a16="http://schemas.microsoft.com/office/drawing/2014/main" id="{D9878168-FEDD-4EC2-91E8-B2F6568FDD4C}"/>
              </a:ext>
            </a:extLst>
          </p:cNvPr>
          <p:cNvSpPr txBox="1">
            <a:spLocks noChangeArrowheads="1"/>
          </p:cNvSpPr>
          <p:nvPr/>
        </p:nvSpPr>
        <p:spPr bwMode="auto">
          <a:xfrm>
            <a:off x="7079030" y="0"/>
            <a:ext cx="20649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24-26 </a:t>
            </a:r>
          </a:p>
        </p:txBody>
      </p:sp>
    </p:spTree>
    <p:custDataLst>
      <p:tags r:id="rId1"/>
    </p:custDataLst>
    <p:extLst>
      <p:ext uri="{BB962C8B-B14F-4D97-AF65-F5344CB8AC3E}">
        <p14:creationId xmlns:p14="http://schemas.microsoft.com/office/powerpoint/2010/main" val="3976148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2</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49</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096239"/>
            <a:ext cx="8572500" cy="5016758"/>
          </a:xfrm>
          <a:prstGeom prst="rect">
            <a:avLst/>
          </a:prstGeom>
        </p:spPr>
        <p:txBody>
          <a:bodyPr wrap="square">
            <a:spAutoFit/>
          </a:bodyPr>
          <a:lstStyle/>
          <a:p>
            <a:r>
              <a:rPr lang="en-US" sz="3200" dirty="0">
                <a:solidFill>
                  <a:srgbClr val="231B18"/>
                </a:solidFill>
                <a:latin typeface="Arial" panose="020B0604020202020204" pitchFamily="34" charset="0"/>
                <a:cs typeface="Arial" panose="020B0604020202020204" pitchFamily="34" charset="0"/>
              </a:rPr>
              <a:t>REALTORS® shall avoid exaggeration, misrepresentation, or concealment of pertinent facts relating to the property or the transaction. REALTORS® shall not, however, be obligated to discover latent defects in the property, to advise on matters outside the scope of their real estate license, or to disclose facts which are confidential under the scope of agency or non-agency relationships as defined by state law. </a:t>
            </a:r>
            <a:endParaRPr lang="en-US" sz="32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90B66C15-A532-4F40-8CE0-3D53487ED8EC}"/>
              </a:ext>
            </a:extLst>
          </p:cNvPr>
          <p:cNvSpPr txBox="1">
            <a:spLocks noChangeArrowheads="1"/>
          </p:cNvSpPr>
          <p:nvPr/>
        </p:nvSpPr>
        <p:spPr bwMode="auto">
          <a:xfrm>
            <a:off x="7072975" y="0"/>
            <a:ext cx="20710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27-28 </a:t>
            </a:r>
          </a:p>
        </p:txBody>
      </p:sp>
    </p:spTree>
    <p:custDataLst>
      <p:tags r:id="rId1"/>
    </p:custDataLst>
    <p:extLst>
      <p:ext uri="{BB962C8B-B14F-4D97-AF65-F5344CB8AC3E}">
        <p14:creationId xmlns:p14="http://schemas.microsoft.com/office/powerpoint/2010/main" val="133533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9000"/>
          </a:blip>
          <a:srcRect/>
          <a:stretch>
            <a:fillRect/>
          </a:stretch>
        </a:blipFill>
        <a:effectLst/>
      </p:bgPr>
    </p:bg>
    <p:spTree>
      <p:nvGrpSpPr>
        <p:cNvPr id="1" name=""/>
        <p:cNvGrpSpPr/>
        <p:nvPr/>
      </p:nvGrpSpPr>
      <p:grpSpPr>
        <a:xfrm>
          <a:off x="0" y="0"/>
          <a:ext cx="0" cy="0"/>
          <a:chOff x="0" y="0"/>
          <a:chExt cx="0" cy="0"/>
        </a:xfrm>
      </p:grpSpPr>
      <p:sp>
        <p:nvSpPr>
          <p:cNvPr id="18433" name="Title 3"/>
          <p:cNvSpPr>
            <a:spLocks noGrp="1"/>
          </p:cNvSpPr>
          <p:nvPr>
            <p:ph type="title"/>
          </p:nvPr>
        </p:nvSpPr>
        <p:spPr>
          <a:solidFill>
            <a:srgbClr val="D6E4F1">
              <a:alpha val="67000"/>
            </a:srgbClr>
          </a:solidFill>
        </p:spPr>
        <p:txBody>
          <a:bodyPr anchor="t">
            <a:normAutofit fontScale="90000"/>
          </a:bodyPr>
          <a:lstStyle/>
          <a:p>
            <a:r>
              <a:rPr lang="en-US" dirty="0">
                <a:latin typeface="Calibri" charset="0"/>
              </a:rPr>
              <a:t>Ice-Breaker - Answers</a:t>
            </a:r>
          </a:p>
        </p:txBody>
      </p:sp>
      <p:sp>
        <p:nvSpPr>
          <p:cNvPr id="18436" name="Slide Number Placeholder 5"/>
          <p:cNvSpPr>
            <a:spLocks noGrp="1"/>
          </p:cNvSpPr>
          <p:nvPr>
            <p:ph type="sldNum" sz="quarter" idx="10"/>
          </p:nvPr>
        </p:nvSpPr>
        <p:spPr bwMode="auto">
          <a:xfrm>
            <a:off x="8474528" y="6400529"/>
            <a:ext cx="669472" cy="457471"/>
          </a:xfrm>
          <a:solidFill>
            <a:srgbClr val="FFFFFF"/>
          </a:solid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EA252B3-9959-B940-AC34-9F830F743A43}" type="slidenum">
              <a:rPr lang="en-US" sz="1400">
                <a:solidFill>
                  <a:srgbClr val="0D1926"/>
                </a:solidFill>
                <a:latin typeface="Calibri" charset="0"/>
              </a:rPr>
              <a:pPr/>
              <a:t>5</a:t>
            </a:fld>
            <a:endParaRPr lang="en-US" sz="1400" dirty="0">
              <a:solidFill>
                <a:srgbClr val="0D1926"/>
              </a:solidFill>
              <a:latin typeface="Calibri" charset="0"/>
            </a:endParaRPr>
          </a:p>
        </p:txBody>
      </p:sp>
      <p:sp>
        <p:nvSpPr>
          <p:cNvPr id="18437" name="TextBox 7"/>
          <p:cNvSpPr txBox="1">
            <a:spLocks noChangeArrowheads="1"/>
          </p:cNvSpPr>
          <p:nvPr/>
        </p:nvSpPr>
        <p:spPr bwMode="auto">
          <a:xfrm>
            <a:off x="7543800" y="0"/>
            <a:ext cx="1600200" cy="369888"/>
          </a:xfrm>
          <a:prstGeom prst="rect">
            <a:avLst/>
          </a:prstGeom>
          <a:solidFill>
            <a:schemeClr val="bg1">
              <a:lumMod val="90000"/>
              <a:alpha val="74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 </a:t>
            </a:r>
          </a:p>
        </p:txBody>
      </p:sp>
      <p:sp>
        <p:nvSpPr>
          <p:cNvPr id="6" name="TextBox 5"/>
          <p:cNvSpPr txBox="1"/>
          <p:nvPr/>
        </p:nvSpPr>
        <p:spPr>
          <a:xfrm>
            <a:off x="792416" y="1716199"/>
            <a:ext cx="7620430" cy="4157679"/>
          </a:xfrm>
          <a:prstGeom prst="rect">
            <a:avLst/>
          </a:prstGeom>
          <a:solidFill>
            <a:schemeClr val="bg1">
              <a:lumMod val="90000"/>
              <a:alpha val="82000"/>
            </a:schemeClr>
          </a:solidFill>
        </p:spPr>
        <p:txBody>
          <a:bodyPr numCol="2" spcCol="914400"/>
          <a:lstStyle/>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15</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13</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14</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8</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7</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16</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3</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5</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a:t>
            </a:r>
            <a:r>
              <a:rPr lang="en-US" sz="2400" b="1" dirty="0">
                <a:solidFill>
                  <a:schemeClr val="bg1">
                    <a:lumMod val="10000"/>
                  </a:schemeClr>
                </a:solidFill>
              </a:rPr>
              <a:t>1</a:t>
            </a:r>
          </a:p>
          <a:p>
            <a:pPr eaLnBrk="1" hangingPunct="1">
              <a:spcAft>
                <a:spcPts val="600"/>
              </a:spcAft>
              <a:defRPr/>
            </a:pPr>
            <a:endParaRPr lang="en-US" sz="2400" b="1" dirty="0">
              <a:solidFill>
                <a:schemeClr val="bg1">
                  <a:lumMod val="10000"/>
                </a:schemeClr>
              </a:solidFill>
              <a:ea typeface="+mn-ea"/>
              <a:cs typeface="+mn-cs"/>
            </a:endParaRP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17</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10</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4</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11</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9</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2 </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6</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12</a:t>
            </a:r>
          </a:p>
        </p:txBody>
      </p:sp>
    </p:spTree>
    <p:custDataLst>
      <p:tags r:id="rId1"/>
    </p:custDataLst>
    <p:extLst>
      <p:ext uri="{BB962C8B-B14F-4D97-AF65-F5344CB8AC3E}">
        <p14:creationId xmlns:p14="http://schemas.microsoft.com/office/powerpoint/2010/main" val="3449357245"/>
      </p:ext>
    </p:extLst>
  </p:cSld>
  <p:clrMapOvr>
    <a:masterClrMapping/>
  </p:clrMapOvr>
  <p:transition spd="med">
    <p:pull dir="l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0817C53-D7D3-4C47-B18B-327F15FD50BA}"/>
              </a:ext>
            </a:extLst>
          </p:cNvPr>
          <p:cNvGrpSpPr/>
          <p:nvPr/>
        </p:nvGrpSpPr>
        <p:grpSpPr>
          <a:xfrm>
            <a:off x="0" y="0"/>
            <a:ext cx="9144000" cy="7315200"/>
            <a:chOff x="-1860697" y="0"/>
            <a:chExt cx="9144000" cy="7315200"/>
          </a:xfrm>
        </p:grpSpPr>
        <p:pic>
          <p:nvPicPr>
            <p:cNvPr id="5" name="Picture 4">
              <a:extLst>
                <a:ext uri="{FF2B5EF4-FFF2-40B4-BE49-F238E27FC236}">
                  <a16:creationId xmlns:a16="http://schemas.microsoft.com/office/drawing/2014/main" id="{988577FE-D296-3E4C-8AC6-C9B38DFBEBDA}"/>
                </a:ext>
              </a:extLst>
            </p:cNvPr>
            <p:cNvPicPr>
              <a:picLocks noChangeAspect="1"/>
            </p:cNvPicPr>
            <p:nvPr/>
          </p:nvPicPr>
          <p:blipFill>
            <a:blip r:embed="rId4"/>
            <a:stretch>
              <a:fillRect/>
            </a:stretch>
          </p:blipFill>
          <p:spPr>
            <a:xfrm>
              <a:off x="-1860697" y="0"/>
              <a:ext cx="9144000" cy="7315200"/>
            </a:xfrm>
            <a:prstGeom prst="rect">
              <a:avLst/>
            </a:prstGeom>
            <a:solidFill>
              <a:srgbClr val="4B94E0"/>
            </a:solidFill>
          </p:spPr>
        </p:pic>
        <p:sp>
          <p:nvSpPr>
            <p:cNvPr id="3" name="Rectangle 2">
              <a:extLst>
                <a:ext uri="{FF2B5EF4-FFF2-40B4-BE49-F238E27FC236}">
                  <a16:creationId xmlns:a16="http://schemas.microsoft.com/office/drawing/2014/main" id="{5485FBD1-D956-844E-B6CC-458A471CF608}"/>
                </a:ext>
              </a:extLst>
            </p:cNvPr>
            <p:cNvSpPr/>
            <p:nvPr/>
          </p:nvSpPr>
          <p:spPr>
            <a:xfrm rot="304725">
              <a:off x="-1165354" y="1521727"/>
              <a:ext cx="1213181" cy="786545"/>
            </a:xfrm>
            <a:prstGeom prst="rect">
              <a:avLst/>
            </a:prstGeom>
            <a:solidFill>
              <a:srgbClr val="D9C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50</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61623" y="4972966"/>
            <a:ext cx="8095492" cy="1637413"/>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Do you think Ron is in violation of the Code?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What was Ron's obligation to Jeff?</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462489" y="282980"/>
            <a:ext cx="6541550" cy="788091"/>
          </a:xfrm>
          <a:no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2, Case Study 1</a:t>
            </a:r>
          </a:p>
        </p:txBody>
      </p:sp>
      <p:sp>
        <p:nvSpPr>
          <p:cNvPr id="8" name="TextBox 6">
            <a:extLst>
              <a:ext uri="{FF2B5EF4-FFF2-40B4-BE49-F238E27FC236}">
                <a16:creationId xmlns:a16="http://schemas.microsoft.com/office/drawing/2014/main" id="{8373AFAA-344D-437E-BFF5-A7A84F121EA7}"/>
              </a:ext>
            </a:extLst>
          </p:cNvPr>
          <p:cNvSpPr txBox="1">
            <a:spLocks noChangeArrowheads="1"/>
          </p:cNvSpPr>
          <p:nvPr/>
        </p:nvSpPr>
        <p:spPr bwMode="auto">
          <a:xfrm>
            <a:off x="6752026" y="0"/>
            <a:ext cx="239197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27-28 </a:t>
            </a:r>
          </a:p>
        </p:txBody>
      </p:sp>
    </p:spTree>
    <p:custDataLst>
      <p:tags r:id="rId1"/>
    </p:custDataLst>
    <p:extLst>
      <p:ext uri="{BB962C8B-B14F-4D97-AF65-F5344CB8AC3E}">
        <p14:creationId xmlns:p14="http://schemas.microsoft.com/office/powerpoint/2010/main" val="1177341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r="5391" b="5391"/>
          <a:stretch/>
        </p:blipFill>
        <p:spPr>
          <a:xfrm flipH="1">
            <a:off x="-1" y="0"/>
            <a:ext cx="9144000" cy="6858000"/>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51</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134101" y="3306724"/>
            <a:ext cx="5573633" cy="2642055"/>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Did Tom violate Article 2?</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Should Tom have identified the building as having a revenue generating apartment?</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134101" y="99086"/>
            <a:ext cx="6541550" cy="788091"/>
          </a:xfrm>
          <a:no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2,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E5A9814-4867-44E0-95A6-75A6C54184D1}"/>
              </a:ext>
            </a:extLst>
          </p:cNvPr>
          <p:cNvSpPr txBox="1">
            <a:spLocks noChangeArrowheads="1"/>
          </p:cNvSpPr>
          <p:nvPr/>
        </p:nvSpPr>
        <p:spPr bwMode="auto">
          <a:xfrm>
            <a:off x="7286625" y="0"/>
            <a:ext cx="18573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29-30 </a:t>
            </a:r>
          </a:p>
        </p:txBody>
      </p:sp>
    </p:spTree>
    <p:custDataLst>
      <p:tags r:id="rId1"/>
    </p:custDataLst>
    <p:extLst>
      <p:ext uri="{BB962C8B-B14F-4D97-AF65-F5344CB8AC3E}">
        <p14:creationId xmlns:p14="http://schemas.microsoft.com/office/powerpoint/2010/main" val="501785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3</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52</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351420"/>
            <a:ext cx="8572500" cy="3539430"/>
          </a:xfrm>
          <a:prstGeom prst="rect">
            <a:avLst/>
          </a:prstGeom>
        </p:spPr>
        <p:txBody>
          <a:bodyPr wrap="square">
            <a:spAutoFit/>
          </a:bodyPr>
          <a:lstStyle/>
          <a:p>
            <a:r>
              <a:rPr lang="en-US" sz="3200" dirty="0">
                <a:solidFill>
                  <a:srgbClr val="231B18"/>
                </a:solidFill>
                <a:latin typeface="Arial" panose="020B0604020202020204" pitchFamily="34" charset="0"/>
                <a:cs typeface="Arial" panose="020B0604020202020204" pitchFamily="34" charset="0"/>
              </a:rPr>
              <a:t>REALTORS® shall cooperate with other brokers except when cooperation is not in the client’s best interest. </a:t>
            </a:r>
          </a:p>
          <a:p>
            <a:endParaRPr lang="en-US" sz="3200" dirty="0">
              <a:solidFill>
                <a:srgbClr val="231B18"/>
              </a:solidFill>
              <a:latin typeface="Arial" panose="020B0604020202020204" pitchFamily="34" charset="0"/>
              <a:cs typeface="Arial" panose="020B0604020202020204" pitchFamily="34" charset="0"/>
            </a:endParaRPr>
          </a:p>
          <a:p>
            <a:r>
              <a:rPr lang="en-US" sz="3200" dirty="0">
                <a:solidFill>
                  <a:srgbClr val="231B18"/>
                </a:solidFill>
                <a:latin typeface="Arial" panose="020B0604020202020204" pitchFamily="34" charset="0"/>
                <a:cs typeface="Arial" panose="020B0604020202020204" pitchFamily="34" charset="0"/>
              </a:rPr>
              <a:t>The obligation to cooperate does not include the obligation to share commissions, fees, or to otherwise compensate another broker. </a:t>
            </a:r>
            <a:endParaRPr lang="en-US" sz="32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7CB0923F-5F51-4A89-86EB-AAF3910AB7D7}"/>
              </a:ext>
            </a:extLst>
          </p:cNvPr>
          <p:cNvSpPr txBox="1">
            <a:spLocks noChangeArrowheads="1"/>
          </p:cNvSpPr>
          <p:nvPr/>
        </p:nvSpPr>
        <p:spPr bwMode="auto">
          <a:xfrm>
            <a:off x="7248525" y="0"/>
            <a:ext cx="18954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31-32</a:t>
            </a:r>
          </a:p>
        </p:txBody>
      </p:sp>
    </p:spTree>
    <p:custDataLst>
      <p:tags r:id="rId1"/>
    </p:custDataLst>
    <p:extLst>
      <p:ext uri="{BB962C8B-B14F-4D97-AF65-F5344CB8AC3E}">
        <p14:creationId xmlns:p14="http://schemas.microsoft.com/office/powerpoint/2010/main" val="173065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r="10881"/>
          <a:stretch/>
        </p:blipFill>
        <p:spPr>
          <a:xfrm>
            <a:off x="-1" y="0"/>
            <a:ext cx="9144001" cy="6858000"/>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53</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156306" y="1234798"/>
            <a:ext cx="4628345" cy="5394465"/>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What Standard of Practice under Article 3 applies to this case?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Lucy in violation of the Code?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If Sam files an arbitration claim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against Lucy for the </a:t>
            </a:r>
            <a:r>
              <a:rPr lang="en-US" sz="3200">
                <a:latin typeface="Calibri" panose="020F0502020204030204" pitchFamily="34" charset="0"/>
                <a:cs typeface="Calibri" panose="020F0502020204030204" pitchFamily="34" charset="0"/>
              </a:rPr>
              <a:t>compensation offered, </a:t>
            </a:r>
            <a:r>
              <a:rPr lang="en-US" sz="3200" dirty="0">
                <a:latin typeface="Calibri" panose="020F0502020204030204" pitchFamily="34" charset="0"/>
                <a:cs typeface="Calibri" panose="020F0502020204030204" pitchFamily="34" charset="0"/>
              </a:rPr>
              <a:t>should Sam prevail?</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524111" y="173811"/>
            <a:ext cx="6541550" cy="887177"/>
          </a:xfrm>
          <a:no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a:t>
            </a:r>
            <a:r>
              <a:rPr lang="en-US" b="1" dirty="0">
                <a:latin typeface="Calibri" panose="020F0502020204030204" pitchFamily="34" charset="0"/>
                <a:cs typeface="Calibri" panose="020F0502020204030204" pitchFamily="34" charset="0"/>
              </a:rPr>
              <a:t>3</a:t>
            </a:r>
            <a:r>
              <a:rPr lang="en-US" b="1" dirty="0">
                <a:solidFill>
                  <a:schemeClr val="accent4"/>
                </a:solidFill>
                <a:latin typeface="Calibri" panose="020F0502020204030204" pitchFamily="34" charset="0"/>
                <a:cs typeface="Calibri" panose="020F0502020204030204" pitchFamily="34" charset="0"/>
              </a:rPr>
              <a:t>, Case Study 1</a:t>
            </a:r>
          </a:p>
        </p:txBody>
      </p:sp>
      <p:sp>
        <p:nvSpPr>
          <p:cNvPr id="7" name="TextBox 6">
            <a:extLst>
              <a:ext uri="{FF2B5EF4-FFF2-40B4-BE49-F238E27FC236}">
                <a16:creationId xmlns:a16="http://schemas.microsoft.com/office/drawing/2014/main" id="{18B77A6D-67CC-40B7-93D0-206AB4C92D4A}"/>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Tree>
    <p:custDataLst>
      <p:tags r:id="rId1"/>
    </p:custDataLst>
    <p:extLst>
      <p:ext uri="{BB962C8B-B14F-4D97-AF65-F5344CB8AC3E}">
        <p14:creationId xmlns:p14="http://schemas.microsoft.com/office/powerpoint/2010/main" val="2017863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t="13405" r="7274"/>
          <a:stretch/>
        </p:blipFill>
        <p:spPr>
          <a:xfrm>
            <a:off x="0" y="0"/>
            <a:ext cx="9144000" cy="6858000"/>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54</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0" y="3838353"/>
            <a:ext cx="8101353" cy="3019647"/>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Is Bill obligated to disclose the accepted offer to other cooperating brokers?</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Does Bill’s obligation under Article 1 to protect and promote his seller client’s interests mean that he should not reveal the accepted offer?</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369332"/>
            <a:ext cx="6541550" cy="788091"/>
          </a:xfrm>
          <a:solidFill>
            <a:srgbClr val="DDE1E0"/>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a:t>
            </a:r>
            <a:r>
              <a:rPr lang="en-US" b="1" dirty="0">
                <a:latin typeface="Calibri" panose="020F0502020204030204" pitchFamily="34" charset="0"/>
                <a:cs typeface="Calibri" panose="020F0502020204030204" pitchFamily="34" charset="0"/>
              </a:rPr>
              <a:t>3</a:t>
            </a:r>
            <a:r>
              <a:rPr lang="en-US" b="1" dirty="0">
                <a:solidFill>
                  <a:schemeClr val="accent4"/>
                </a:solidFill>
                <a:latin typeface="Calibri" panose="020F0502020204030204" pitchFamily="34" charset="0"/>
                <a:cs typeface="Calibri" panose="020F0502020204030204" pitchFamily="34" charset="0"/>
              </a:rPr>
              <a:t>,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21058CB-17C2-41D0-B6C0-E9054F592B56}"/>
              </a:ext>
            </a:extLst>
          </p:cNvPr>
          <p:cNvSpPr txBox="1">
            <a:spLocks noChangeArrowheads="1"/>
          </p:cNvSpPr>
          <p:nvPr/>
        </p:nvSpPr>
        <p:spPr bwMode="auto">
          <a:xfrm>
            <a:off x="7010400" y="0"/>
            <a:ext cx="2133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33-34 </a:t>
            </a:r>
          </a:p>
        </p:txBody>
      </p:sp>
    </p:spTree>
    <p:custDataLst>
      <p:tags r:id="rId1"/>
    </p:custDataLst>
    <p:extLst>
      <p:ext uri="{BB962C8B-B14F-4D97-AF65-F5344CB8AC3E}">
        <p14:creationId xmlns:p14="http://schemas.microsoft.com/office/powerpoint/2010/main" val="715757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143258"/>
            <a:ext cx="8572500" cy="788091"/>
          </a:xfrm>
        </p:spPr>
        <p:txBody>
          <a:bodyPr>
            <a:normAutofit fontScale="90000"/>
          </a:bodyPr>
          <a:lstStyle/>
          <a:p>
            <a:r>
              <a:rPr lang="en-US" dirty="0"/>
              <a:t>Article 11</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55</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799507"/>
            <a:ext cx="8703127" cy="5509200"/>
          </a:xfrm>
          <a:prstGeom prst="rect">
            <a:avLst/>
          </a:prstGeom>
        </p:spPr>
        <p:txBody>
          <a:bodyPr wrap="square">
            <a:spAutoFit/>
          </a:bodyPr>
          <a:lstStyle/>
          <a:p>
            <a:r>
              <a:rPr lang="en-US" sz="2200" dirty="0">
                <a:solidFill>
                  <a:srgbClr val="231B18"/>
                </a:solidFill>
                <a:latin typeface="Arial" panose="020B0604020202020204" pitchFamily="34" charset="0"/>
                <a:cs typeface="Arial" panose="020B0604020202020204" pitchFamily="34" charset="0"/>
              </a:rPr>
              <a:t>The services which REALTORS® provide to their clients and customers shall conform to the standards of practice and competence which are reasonably expected in the specific real estate disciplines in which they engage; specifically, residential real estate brokerage, real property management, commercial and industrial real estate brokerage, land brokerage, real estate appraisal, real estate counseling, real estate syndication, real estate auction, and international real estate.</a:t>
            </a:r>
          </a:p>
          <a:p>
            <a:endParaRPr lang="en-US" sz="2200" dirty="0">
              <a:solidFill>
                <a:srgbClr val="231B18"/>
              </a:solidFill>
              <a:latin typeface="Arial" panose="020B0604020202020204" pitchFamily="34" charset="0"/>
              <a:cs typeface="Arial" panose="020B0604020202020204" pitchFamily="34" charset="0"/>
            </a:endParaRPr>
          </a:p>
          <a:p>
            <a:r>
              <a:rPr lang="en-US" sz="2200" dirty="0">
                <a:solidFill>
                  <a:srgbClr val="231B18"/>
                </a:solidFill>
                <a:latin typeface="Arial" panose="020B0604020202020204" pitchFamily="34" charset="0"/>
                <a:cs typeface="Arial" panose="020B0604020202020204" pitchFamily="34" charset="0"/>
              </a:rPr>
              <a:t>REALTORS® shall not undertake to provide specialized professional services concerning a type of property or service that is outside their field of competence unless they engage the assistance of one who is competent on such types of property or service, or unless the facts are fully disclosed to the client. Any persons engaged to provide such assistance shall be so identified to the client and their contribution to the assignment should be set forth.</a:t>
            </a:r>
            <a:endParaRPr lang="en-US" sz="22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0020153F-8D44-4D39-8D16-164E45DF06E6}"/>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35 </a:t>
            </a:r>
          </a:p>
        </p:txBody>
      </p:sp>
    </p:spTree>
    <p:custDataLst>
      <p:tags r:id="rId1"/>
    </p:custDataLst>
    <p:extLst>
      <p:ext uri="{BB962C8B-B14F-4D97-AF65-F5344CB8AC3E}">
        <p14:creationId xmlns:p14="http://schemas.microsoft.com/office/powerpoint/2010/main" val="147008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a:blip r:embed="rId4"/>
          <a:stretch>
            <a:fillRect/>
          </a:stretch>
        </p:blipFill>
        <p:spPr>
          <a:xfrm>
            <a:off x="0" y="0"/>
            <a:ext cx="9144000" cy="6857999"/>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56</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3105509" y="914265"/>
            <a:ext cx="6038491" cy="2286000"/>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In addition to Article 11, which other Article might apply to this case?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Leo in violation of the Code?</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0" y="0"/>
            <a:ext cx="6541550" cy="788091"/>
          </a:xfrm>
          <a:solidFill>
            <a:srgbClr val="D9CAAB">
              <a:alpha val="66000"/>
            </a:srgbClr>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11, Case Study 1</a:t>
            </a:r>
          </a:p>
        </p:txBody>
      </p:sp>
    </p:spTree>
    <p:custDataLst>
      <p:tags r:id="rId1"/>
    </p:custDataLst>
    <p:extLst>
      <p:ext uri="{BB962C8B-B14F-4D97-AF65-F5344CB8AC3E}">
        <p14:creationId xmlns:p14="http://schemas.microsoft.com/office/powerpoint/2010/main" val="2637671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a:blip r:embed="rId4"/>
          <a:stretch>
            <a:fillRect/>
          </a:stretch>
        </p:blipFill>
        <p:spPr>
          <a:xfrm>
            <a:off x="0" y="3608"/>
            <a:ext cx="9144000" cy="6850783"/>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57</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93298" y="3381555"/>
            <a:ext cx="6314536" cy="3203031"/>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As used in Standard of Practice 11-1, does Paul have a “present or contemplated interest” in the property when he does the appraisal?</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Paul in violation of Article 11?</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33993"/>
            <a:ext cx="6541550" cy="788091"/>
          </a:xfrm>
          <a:solidFill>
            <a:srgbClr val="568CD1"/>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11,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57451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16</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58</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096239"/>
            <a:ext cx="8703127" cy="3046988"/>
          </a:xfrm>
          <a:prstGeom prst="rect">
            <a:avLst/>
          </a:prstGeom>
        </p:spPr>
        <p:txBody>
          <a:bodyPr wrap="square">
            <a:spAutoFit/>
          </a:bodyPr>
          <a:lstStyle/>
          <a:p>
            <a:br>
              <a:rPr lang="en-US" sz="3200"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REALTORS® shall not engage in any practice or take any action inconsistent with exclusive representation or exclusive brokerage relationship agreements that other REALTORS® have with clients.</a:t>
            </a:r>
            <a:endParaRPr lang="en-US" sz="3200" b="0" i="0" dirty="0">
              <a:solidFill>
                <a:schemeClr val="bg1">
                  <a:lumMod val="10000"/>
                </a:schemeClr>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C49396E8-B041-439F-A5F9-245207625434}"/>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37 </a:t>
            </a:r>
          </a:p>
        </p:txBody>
      </p:sp>
    </p:spTree>
    <p:custDataLst>
      <p:tags r:id="rId1"/>
    </p:custDataLst>
    <p:extLst>
      <p:ext uri="{BB962C8B-B14F-4D97-AF65-F5344CB8AC3E}">
        <p14:creationId xmlns:p14="http://schemas.microsoft.com/office/powerpoint/2010/main" val="2374464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l="25440" b="25432"/>
          <a:stretch/>
        </p:blipFill>
        <p:spPr>
          <a:xfrm>
            <a:off x="0" y="3608"/>
            <a:ext cx="9140160" cy="6854392"/>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59</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93298" y="3071003"/>
            <a:ext cx="6607834" cy="3513583"/>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What Standard of Practice under Article 16 applies to this situation?</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Laura in violation of Article 16?</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What was Laura's obligation?</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Sue in violation of Article 16?</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482110"/>
            <a:ext cx="6541550" cy="788091"/>
          </a:xfrm>
          <a:solidFill>
            <a:schemeClr val="bg2"/>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16, Case Study 1</a:t>
            </a:r>
          </a:p>
        </p:txBody>
      </p:sp>
    </p:spTree>
    <p:custDataLst>
      <p:tags r:id="rId1"/>
    </p:custDataLst>
    <p:extLst>
      <p:ext uri="{BB962C8B-B14F-4D97-AF65-F5344CB8AC3E}">
        <p14:creationId xmlns:p14="http://schemas.microsoft.com/office/powerpoint/2010/main" val="1740806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343" y="2279172"/>
            <a:ext cx="2537460" cy="1920240"/>
          </a:xfrm>
        </p:spPr>
        <p:txBody>
          <a:bodyPr anchor="ctr"/>
          <a:lstStyle/>
          <a:p>
            <a:pPr algn="ctr">
              <a:defRPr/>
            </a:pPr>
            <a:r>
              <a:rPr lang="en-US" sz="4000" cap="small" dirty="0">
                <a:ea typeface="+mj-ea"/>
                <a:cs typeface="+mj-cs"/>
              </a:rPr>
              <a:t>Part 1:  </a:t>
            </a:r>
            <a:r>
              <a:rPr lang="en-US" sz="4000" dirty="0">
                <a:ea typeface="+mj-ea"/>
                <a:cs typeface="+mj-cs"/>
              </a:rPr>
              <a:t>History of the Code of Ethics</a:t>
            </a:r>
          </a:p>
        </p:txBody>
      </p:sp>
      <p:sp>
        <p:nvSpPr>
          <p:cNvPr id="20483"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6</a:t>
            </a:fld>
            <a:endParaRPr lang="en-US" sz="1400" dirty="0">
              <a:solidFill>
                <a:srgbClr val="0D1926"/>
              </a:solidFill>
              <a:latin typeface="Calibri" charset="0"/>
            </a:endParaRPr>
          </a:p>
        </p:txBody>
      </p:sp>
      <p:pic>
        <p:nvPicPr>
          <p:cNvPr id="11" name="Content Placeholder 10" descr="Ave_5_NY_2_fl.bus-wikimedia.jpg"/>
          <p:cNvPicPr>
            <a:picLocks noGrp="1" noChangeAspect="1"/>
          </p:cNvPicPr>
          <p:nvPr>
            <p:ph idx="1"/>
          </p:nvPr>
        </p:nvPicPr>
        <p:blipFill rotWithShape="1">
          <a:blip r:embed="rId4">
            <a:extLst>
              <a:ext uri="{28A0092B-C50C-407E-A947-70E740481C1C}">
                <a14:useLocalDpi xmlns:a14="http://schemas.microsoft.com/office/drawing/2010/main" val="0"/>
              </a:ext>
            </a:extLst>
          </a:blip>
          <a:srcRect l="6936" t="7291" r="14269" b="3433"/>
          <a:stretch/>
        </p:blipFill>
        <p:spPr>
          <a:xfrm>
            <a:off x="3755838" y="1476356"/>
            <a:ext cx="5041090" cy="4081691"/>
          </a:xfrm>
        </p:spPr>
      </p:pic>
    </p:spTree>
    <p:custDataLst>
      <p:tags r:id="rId1"/>
    </p:custDataLst>
  </p:cSld>
  <p:clrMapOvr>
    <a:masterClrMapping/>
  </p:clrMapOvr>
  <p:transition spd="med">
    <p:pull dir="lu"/>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r="44756"/>
          <a:stretch/>
        </p:blipFill>
        <p:spPr>
          <a:xfrm>
            <a:off x="0" y="-72874"/>
            <a:ext cx="9144000" cy="6930873"/>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60</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72033" y="4047701"/>
            <a:ext cx="6064972" cy="2352828"/>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Identify the Standard of Practice that applies to this situation.</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there an obligation on Mike’s part to work through Barbara?</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33993"/>
            <a:ext cx="6541550" cy="788091"/>
          </a:xfrm>
          <a:solidFill>
            <a:srgbClr val="D6DED6"/>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16,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68785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sz="3200" cap="small" dirty="0"/>
              <a:t>Part 6:  </a:t>
            </a:r>
            <a:br>
              <a:rPr lang="en-US" sz="3200" cap="small" dirty="0"/>
            </a:br>
            <a:r>
              <a:rPr lang="en-US" sz="3200" cap="small" dirty="0"/>
              <a:t>PATHWAYS TO PROFESSIONALISM &amp; MARKETING THE CODE OF ETHICS</a:t>
            </a:r>
            <a:endParaRPr lang="en-US" sz="32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61</a:t>
            </a:fld>
            <a:endParaRPr lang="en-US" sz="1400" dirty="0">
              <a:solidFill>
                <a:srgbClr val="0D1926"/>
              </a:solidFill>
              <a:latin typeface="Calibri" charset="0"/>
            </a:endParaRPr>
          </a:p>
        </p:txBody>
      </p:sp>
      <p:pic>
        <p:nvPicPr>
          <p:cNvPr id="1026" name="Picture 2" descr="man wearing gray T-shirt standing on forest">
            <a:extLst>
              <a:ext uri="{FF2B5EF4-FFF2-40B4-BE49-F238E27FC236}">
                <a16:creationId xmlns:a16="http://schemas.microsoft.com/office/drawing/2014/main" id="{BBC73365-FFEC-4471-B0F8-2F1E160718A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646214" y="1676400"/>
            <a:ext cx="5255172" cy="3505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2031123"/>
      </p:ext>
    </p:extLst>
  </p:cSld>
  <p:clrMapOvr>
    <a:masterClrMapping/>
  </p:clrMapOvr>
  <p:transition spd="med">
    <p:pull dir="l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Using the Code of Ethics in Your Business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62</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2" y="1691769"/>
            <a:ext cx="8353990" cy="4185761"/>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Provides a competitive advantage</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Guarantees customer interests will always be served first</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Demonstrates respect for clients as individuals</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Use as a tool when training new agents</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A continual reminder of the professional services </a:t>
            </a:r>
            <a:r>
              <a:rPr lang="en-US" sz="2800" dirty="0">
                <a:solidFill>
                  <a:schemeClr val="bg1">
                    <a:lumMod val="10000"/>
                  </a:schemeClr>
                </a:solidFill>
                <a:latin typeface="Arial" panose="020B0604020202020204" pitchFamily="34" charset="0"/>
                <a:cs typeface="Arial" panose="020B0604020202020204" pitchFamily="34" charset="0"/>
              </a:rPr>
              <a:t>REALTORS® provide</a:t>
            </a: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 </a:t>
            </a: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40 </a:t>
            </a:r>
          </a:p>
        </p:txBody>
      </p:sp>
    </p:spTree>
    <p:custDataLst>
      <p:tags r:id="rId1"/>
    </p:custDataLst>
    <p:extLst>
      <p:ext uri="{BB962C8B-B14F-4D97-AF65-F5344CB8AC3E}">
        <p14:creationId xmlns:p14="http://schemas.microsoft.com/office/powerpoint/2010/main" val="13371551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numCol="2">
            <a:normAutofit fontScale="90000"/>
          </a:bodyPr>
          <a:lstStyle/>
          <a:p>
            <a:r>
              <a:rPr lang="en-US" dirty="0"/>
              <a:t>Look to the Code for Guidance</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63</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285750" y="1375005"/>
            <a:ext cx="7979476" cy="4493538"/>
          </a:xfrm>
          <a:prstGeom prst="rect">
            <a:avLst/>
          </a:prstGeom>
        </p:spPr>
        <p:txBody>
          <a:bodyPr wrap="square" numCol="1">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Use it to model your professional behavior when confronted with questions such as . . .</a:t>
            </a:r>
            <a:endParaRPr lang="en-US" sz="2000" dirty="0">
              <a:solidFill>
                <a:schemeClr val="bg1">
                  <a:lumMod val="10000"/>
                </a:schemeClr>
              </a:solidFill>
              <a:latin typeface="Arial" panose="020B0604020202020204" pitchFamily="34" charset="0"/>
              <a:ea typeface="Times New Roman" panose="02020603050405020304" pitchFamily="18" charset="0"/>
            </a:endParaRP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Should I work with more than one agent?</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What do you think about this other agent?</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Should I buy through the listing 							       agent to get the best price?</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Can you help me with a                                                            pocket listing?</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Have I used discriminatory language?</a:t>
            </a: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41 </a:t>
            </a:r>
          </a:p>
        </p:txBody>
      </p:sp>
      <p:pic>
        <p:nvPicPr>
          <p:cNvPr id="10" name="Picture 2" descr="woman sitting on yellow armless chair near gray laptop computer">
            <a:extLst>
              <a:ext uri="{FF2B5EF4-FFF2-40B4-BE49-F238E27FC236}">
                <a16:creationId xmlns:a16="http://schemas.microsoft.com/office/drawing/2014/main" id="{E6C87B66-3560-483B-9132-4F074D889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525" y="3754326"/>
            <a:ext cx="3020632" cy="22654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6753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a:bodyPr>
          <a:lstStyle/>
          <a:p>
            <a:r>
              <a:rPr lang="en-US" dirty="0"/>
              <a:t>Available in 15 Languages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64</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431539" y="1353122"/>
            <a:ext cx="8572500" cy="5429050"/>
          </a:xfrm>
          <a:prstGeom prst="rect">
            <a:avLst/>
          </a:prstGeom>
        </p:spPr>
        <p:txBody>
          <a:bodyPr wrap="square" numCol="3">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You can assist foreign buyers who might have difficulty understanding the code by printing it in a language they understand</a:t>
            </a:r>
            <a:endParaRPr lang="en-US" sz="2000" dirty="0">
              <a:solidFill>
                <a:schemeClr val="bg1">
                  <a:lumMod val="10000"/>
                </a:schemeClr>
              </a:solidFill>
              <a:latin typeface="Arial" panose="020B0604020202020204" pitchFamily="34" charset="0"/>
              <a:ea typeface="Times New Roman" panose="02020603050405020304" pitchFamily="18" charset="0"/>
            </a:endParaRP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endParaRPr lang="en-US" sz="2000" dirty="0">
              <a:solidFill>
                <a:schemeClr val="bg1">
                  <a:lumMod val="10000"/>
                </a:schemeClr>
              </a:solidFill>
              <a:latin typeface="Arial" panose="020B0604020202020204" pitchFamily="34" charset="0"/>
              <a:ea typeface="Times New Roman" panose="02020603050405020304" pitchFamily="18" charset="0"/>
            </a:endParaRPr>
          </a:p>
          <a:p>
            <a:pPr lvl="1" hangingPunct="0">
              <a:spcBef>
                <a:spcPts val="1200"/>
              </a:spcBef>
              <a:spcAft>
                <a:spcPts val="1200"/>
              </a:spcAft>
              <a:tabLst>
                <a:tab pos="228600" algn="l"/>
                <a:tab pos="457200" algn="l"/>
                <a:tab pos="685800" algn="l"/>
                <a:tab pos="914400" algn="l"/>
                <a:tab pos="1143000" algn="l"/>
                <a:tab pos="1371600" algn="l"/>
                <a:tab pos="1600200" algn="l"/>
                <a:tab pos="1828800" algn="l"/>
              </a:tabLst>
            </a:pPr>
            <a:endParaRPr lang="en-US" sz="2000" dirty="0">
              <a:solidFill>
                <a:schemeClr val="bg1">
                  <a:lumMod val="10000"/>
                </a:schemeClr>
              </a:solidFill>
              <a:latin typeface="Arial" panose="020B0604020202020204" pitchFamily="34" charset="0"/>
              <a:ea typeface="Times New Roman" panose="02020603050405020304" pitchFamily="18" charset="0"/>
            </a:endParaRP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English</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Chinese (simplified and traditional)</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Danish</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French</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German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Italian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Japanese</a:t>
            </a:r>
          </a:p>
          <a:p>
            <a:pPr lvl="1" hangingPunct="0">
              <a:spcBef>
                <a:spcPts val="1200"/>
              </a:spcBef>
              <a:spcAft>
                <a:spcPts val="1200"/>
              </a:spcAft>
              <a:tabLst>
                <a:tab pos="228600" algn="l"/>
                <a:tab pos="457200" algn="l"/>
                <a:tab pos="685800" algn="l"/>
                <a:tab pos="914400" algn="l"/>
                <a:tab pos="1143000" algn="l"/>
                <a:tab pos="1371600" algn="l"/>
                <a:tab pos="1600200" algn="l"/>
                <a:tab pos="1828800" algn="l"/>
              </a:tabLst>
            </a:pPr>
            <a:endParaRPr lang="en-US" sz="2000" dirty="0">
              <a:solidFill>
                <a:schemeClr val="bg1">
                  <a:lumMod val="10000"/>
                </a:schemeClr>
              </a:solidFill>
              <a:latin typeface="Arial" panose="020B0604020202020204" pitchFamily="34" charset="0"/>
              <a:ea typeface="Times New Roman" panose="02020603050405020304" pitchFamily="18" charset="0"/>
            </a:endParaRP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Korean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Portuguese</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Romanian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Russian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Spanish</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Tagalog</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Vietnamese</a:t>
            </a:r>
            <a:endParaRPr lang="en-US" sz="2000" dirty="0">
              <a:solidFill>
                <a:schemeClr val="bg1">
                  <a:lumMod val="10000"/>
                </a:schemeClr>
              </a:solidFill>
              <a:latin typeface="Times New Roman" panose="02020603050405020304" pitchFamily="18" charset="0"/>
              <a:ea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41 </a:t>
            </a:r>
          </a:p>
        </p:txBody>
      </p:sp>
    </p:spTree>
    <p:custDataLst>
      <p:tags r:id="rId1"/>
    </p:custDataLst>
    <p:extLst>
      <p:ext uri="{BB962C8B-B14F-4D97-AF65-F5344CB8AC3E}">
        <p14:creationId xmlns:p14="http://schemas.microsoft.com/office/powerpoint/2010/main" val="12685622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C0CDCDC-F0C5-A149-879B-F789E15E12A0}"/>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65</a:t>
            </a:fld>
            <a:endParaRPr lang="en-US" sz="1400" dirty="0">
              <a:solidFill>
                <a:srgbClr val="0D1926"/>
              </a:solidFill>
              <a:latin typeface="Calibri" charset="0"/>
            </a:endParaRPr>
          </a:p>
        </p:txBody>
      </p:sp>
      <p:sp>
        <p:nvSpPr>
          <p:cNvPr id="2" name="Title 1">
            <a:extLst>
              <a:ext uri="{FF2B5EF4-FFF2-40B4-BE49-F238E27FC236}">
                <a16:creationId xmlns:a16="http://schemas.microsoft.com/office/drawing/2014/main" id="{9D842D6C-C592-4247-B3FB-B9E40468B3E5}"/>
              </a:ext>
            </a:extLst>
          </p:cNvPr>
          <p:cNvSpPr>
            <a:spLocks noGrp="1"/>
          </p:cNvSpPr>
          <p:nvPr>
            <p:ph type="title"/>
          </p:nvPr>
        </p:nvSpPr>
        <p:spPr>
          <a:xfrm>
            <a:off x="300912" y="322789"/>
            <a:ext cx="8518008" cy="1275907"/>
          </a:xfrm>
        </p:spPr>
        <p:txBody>
          <a:bodyPr anchor="t">
            <a:normAutofit fontScale="90000"/>
          </a:bodyPr>
          <a:lstStyle/>
          <a:p>
            <a:r>
              <a:rPr lang="en-US" dirty="0"/>
              <a:t>The Code of Ethics and Best Practices for Social Media</a:t>
            </a:r>
          </a:p>
        </p:txBody>
      </p:sp>
      <p:sp>
        <p:nvSpPr>
          <p:cNvPr id="4" name="Freeform 3">
            <a:extLst>
              <a:ext uri="{FF2B5EF4-FFF2-40B4-BE49-F238E27FC236}">
                <a16:creationId xmlns:a16="http://schemas.microsoft.com/office/drawing/2014/main" id="{32359D55-964C-7247-8E41-64F5B74B45CA}"/>
              </a:ext>
            </a:extLst>
          </p:cNvPr>
          <p:cNvSpPr/>
          <p:nvPr/>
        </p:nvSpPr>
        <p:spPr>
          <a:xfrm flipH="1">
            <a:off x="300912" y="2109167"/>
            <a:ext cx="8572500" cy="629203"/>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lvl="0" algn="ctr" defTabSz="1422400">
              <a:lnSpc>
                <a:spcPct val="90000"/>
              </a:lnSpc>
              <a:spcBef>
                <a:spcPct val="0"/>
              </a:spcBef>
              <a:spcAft>
                <a:spcPct val="35000"/>
              </a:spcAft>
            </a:pP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Article 12 provides guidelines on all communication</a:t>
            </a:r>
          </a:p>
        </p:txBody>
      </p:sp>
      <p:sp>
        <p:nvSpPr>
          <p:cNvPr id="5" name="Freeform 4">
            <a:extLst>
              <a:ext uri="{FF2B5EF4-FFF2-40B4-BE49-F238E27FC236}">
                <a16:creationId xmlns:a16="http://schemas.microsoft.com/office/drawing/2014/main" id="{F5272878-338B-1B47-B8E4-DE79DED901A3}"/>
              </a:ext>
            </a:extLst>
          </p:cNvPr>
          <p:cNvSpPr/>
          <p:nvPr/>
        </p:nvSpPr>
        <p:spPr>
          <a:xfrm flipH="1">
            <a:off x="328158" y="2931380"/>
            <a:ext cx="8572500" cy="783370"/>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lvl="0" algn="ctr" defTabSz="844550">
              <a:lnSpc>
                <a:spcPct val="90000"/>
              </a:lnSpc>
              <a:spcBef>
                <a:spcPct val="0"/>
              </a:spcBef>
              <a:spcAft>
                <a:spcPct val="35000"/>
              </a:spcAft>
            </a:pPr>
            <a:r>
              <a:rPr lang="en-US" sz="2400" dirty="0">
                <a:solidFill>
                  <a:schemeClr val="bg1">
                    <a:lumMod val="10000"/>
                  </a:schemeClr>
                </a:solidFill>
                <a:latin typeface="Arial" panose="020B0604020202020204" pitchFamily="34" charset="0"/>
                <a:cs typeface="Arial" panose="020B0604020202020204" pitchFamily="34" charset="0"/>
              </a:rPr>
              <a:t>Be honest and truthful in all communication including social media</a:t>
            </a:r>
            <a:endParaRPr lang="en-US" sz="2400" dirty="0"/>
          </a:p>
        </p:txBody>
      </p:sp>
      <p:sp>
        <p:nvSpPr>
          <p:cNvPr id="6" name="Freeform 5">
            <a:extLst>
              <a:ext uri="{FF2B5EF4-FFF2-40B4-BE49-F238E27FC236}">
                <a16:creationId xmlns:a16="http://schemas.microsoft.com/office/drawing/2014/main" id="{7EB2DCC4-4E80-F84F-A21F-AEDFAA19D726}"/>
              </a:ext>
            </a:extLst>
          </p:cNvPr>
          <p:cNvSpPr/>
          <p:nvPr/>
        </p:nvSpPr>
        <p:spPr>
          <a:xfrm flipH="1">
            <a:off x="300912" y="3926621"/>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lvl="0" algn="ctr" defTabSz="844550">
              <a:lnSpc>
                <a:spcPct val="90000"/>
              </a:lnSpc>
              <a:spcBef>
                <a:spcPct val="0"/>
              </a:spcBef>
              <a:spcAft>
                <a:spcPct val="35000"/>
              </a:spcAft>
            </a:pP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Remind clients to also practice discretion online</a:t>
            </a:r>
          </a:p>
        </p:txBody>
      </p:sp>
      <p:sp>
        <p:nvSpPr>
          <p:cNvPr id="10" name="TextBox 6">
            <a:extLst>
              <a:ext uri="{FF2B5EF4-FFF2-40B4-BE49-F238E27FC236}">
                <a16:creationId xmlns:a16="http://schemas.microsoft.com/office/drawing/2014/main" id="{50F1234E-CD5D-4C4E-AAF3-ABE4163CD835}"/>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42 </a:t>
            </a:r>
          </a:p>
        </p:txBody>
      </p:sp>
      <p:sp>
        <p:nvSpPr>
          <p:cNvPr id="8" name="Freeform 4">
            <a:extLst>
              <a:ext uri="{FF2B5EF4-FFF2-40B4-BE49-F238E27FC236}">
                <a16:creationId xmlns:a16="http://schemas.microsoft.com/office/drawing/2014/main" id="{99993042-48D4-4CAB-82A8-81F4B9608265}"/>
              </a:ext>
            </a:extLst>
          </p:cNvPr>
          <p:cNvSpPr/>
          <p:nvPr/>
        </p:nvSpPr>
        <p:spPr>
          <a:xfrm flipH="1">
            <a:off x="328158" y="4700258"/>
            <a:ext cx="8572500" cy="909967"/>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lvl="0" algn="ctr" defTabSz="844550">
              <a:lnSpc>
                <a:spcPct val="90000"/>
              </a:lnSpc>
              <a:spcBef>
                <a:spcPct val="0"/>
              </a:spcBef>
              <a:spcAft>
                <a:spcPct val="35000"/>
              </a:spcAft>
            </a:pPr>
            <a:r>
              <a:rPr lang="en-US" sz="2400" dirty="0">
                <a:solidFill>
                  <a:schemeClr val="bg1">
                    <a:lumMod val="10000"/>
                  </a:schemeClr>
                </a:solidFill>
                <a:latin typeface="Arial" panose="020B0604020202020204" pitchFamily="34" charset="0"/>
                <a:cs typeface="Arial" panose="020B0604020202020204" pitchFamily="34" charset="0"/>
              </a:rPr>
              <a:t>SOP 10-5 guides REALTORS ® to refrain from using discriminatory language against protected classes</a:t>
            </a:r>
            <a:endParaRPr lang="en-US" sz="2400" dirty="0"/>
          </a:p>
        </p:txBody>
      </p:sp>
    </p:spTree>
    <p:custDataLst>
      <p:tags r:id="rId1"/>
    </p:custDataLst>
    <p:extLst>
      <p:ext uri="{BB962C8B-B14F-4D97-AF65-F5344CB8AC3E}">
        <p14:creationId xmlns:p14="http://schemas.microsoft.com/office/powerpoint/2010/main" val="2438765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Promote your Ethical Responsibility to the Consumer</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66</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1" y="1691769"/>
            <a:ext cx="8572500" cy="4401205"/>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The Code can be used as a marketing tool</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Shows consumer you have agreed to abide by this standard of professionalism</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Code can be printed and customized with your company name</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Display your </a:t>
            </a:r>
            <a:r>
              <a:rPr lang="en-US" sz="2800" dirty="0">
                <a:solidFill>
                  <a:schemeClr val="bg1">
                    <a:lumMod val="10000"/>
                  </a:schemeClr>
                </a:solidFill>
                <a:latin typeface="Arial" panose="020B0604020202020204" pitchFamily="34" charset="0"/>
                <a:cs typeface="Arial" panose="020B0604020202020204" pitchFamily="34" charset="0"/>
              </a:rPr>
              <a:t>REALTOR® pin</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Reference the code in all your </a:t>
            </a:r>
          </a:p>
          <a:p>
            <a:pPr hangingPunct="0">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		professional correspondence</a:t>
            </a:r>
          </a:p>
          <a:p>
            <a:pPr marL="457200" indent="-457200" hangingPunct="0">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Demonstrate elevated standards of conduct in all speech and actions engaged in as a REALTOR</a:t>
            </a:r>
            <a:r>
              <a:rPr lang="en-US" sz="2800" dirty="0">
                <a:solidFill>
                  <a:schemeClr val="bg1">
                    <a:lumMod val="10000"/>
                  </a:schemeClr>
                </a:solidFill>
                <a:latin typeface="Arial" panose="020B0604020202020204" pitchFamily="34" charset="0"/>
                <a:cs typeface="Arial" panose="020B0604020202020204" pitchFamily="34" charset="0"/>
              </a:rPr>
              <a:t>®</a:t>
            </a:r>
            <a:r>
              <a:rPr lang="en-US" sz="2800" dirty="0">
                <a:solidFill>
                  <a:schemeClr val="bg1">
                    <a:lumMod val="10000"/>
                  </a:schemeClr>
                </a:solidFill>
                <a:latin typeface="Arial" panose="020B0604020202020204" pitchFamily="34" charset="0"/>
                <a:ea typeface="Times New Roman" panose="02020603050405020304" pitchFamily="18" charset="0"/>
              </a:rPr>
              <a:t> </a:t>
            </a: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43 </a:t>
            </a:r>
          </a:p>
        </p:txBody>
      </p:sp>
      <p:pic>
        <p:nvPicPr>
          <p:cNvPr id="7" name="Picture 6">
            <a:extLst>
              <a:ext uri="{FF2B5EF4-FFF2-40B4-BE49-F238E27FC236}">
                <a16:creationId xmlns:a16="http://schemas.microsoft.com/office/drawing/2014/main" id="{9E2BBABC-6580-472F-92EC-A199FA5C0C0D}"/>
              </a:ext>
            </a:extLst>
          </p:cNvPr>
          <p:cNvPicPr>
            <a:picLocks noChangeAspect="1"/>
          </p:cNvPicPr>
          <p:nvPr/>
        </p:nvPicPr>
        <p:blipFill>
          <a:blip r:embed="rId4"/>
          <a:stretch>
            <a:fillRect/>
          </a:stretch>
        </p:blipFill>
        <p:spPr>
          <a:xfrm>
            <a:off x="7167562" y="3870831"/>
            <a:ext cx="1304925" cy="1076325"/>
          </a:xfrm>
          <a:prstGeom prst="rect">
            <a:avLst/>
          </a:prstGeom>
        </p:spPr>
      </p:pic>
    </p:spTree>
    <p:custDataLst>
      <p:tags r:id="rId1"/>
    </p:custDataLst>
    <p:extLst>
      <p:ext uri="{BB962C8B-B14F-4D97-AF65-F5344CB8AC3E}">
        <p14:creationId xmlns:p14="http://schemas.microsoft.com/office/powerpoint/2010/main" val="16701901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The Pathway to Professionalism:   Six Timeless Tips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67</a:t>
            </a:fld>
            <a:endParaRPr lang="en-US" sz="1400" dirty="0">
              <a:solidFill>
                <a:srgbClr val="0D1926"/>
              </a:solidFill>
              <a:latin typeface="Calibri"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44 </a:t>
            </a:r>
          </a:p>
        </p:txBody>
      </p:sp>
      <p:graphicFrame>
        <p:nvGraphicFramePr>
          <p:cNvPr id="6" name="Diagram 5">
            <a:extLst>
              <a:ext uri="{FF2B5EF4-FFF2-40B4-BE49-F238E27FC236}">
                <a16:creationId xmlns:a16="http://schemas.microsoft.com/office/drawing/2014/main" id="{6915E347-F34D-4F65-B340-1CC34FABEA5B}"/>
              </a:ext>
            </a:extLst>
          </p:cNvPr>
          <p:cNvGraphicFramePr/>
          <p:nvPr>
            <p:extLst>
              <p:ext uri="{D42A27DB-BD31-4B8C-83A1-F6EECF244321}">
                <p14:modId xmlns:p14="http://schemas.microsoft.com/office/powerpoint/2010/main" val="3246581479"/>
              </p:ext>
            </p:extLst>
          </p:nvPr>
        </p:nvGraphicFramePr>
        <p:xfrm>
          <a:off x="381000" y="1854200"/>
          <a:ext cx="4191000" cy="314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114DABB3-B7C7-4214-AA82-6F4F895C3839}"/>
              </a:ext>
            </a:extLst>
          </p:cNvPr>
          <p:cNvGraphicFramePr/>
          <p:nvPr>
            <p:extLst>
              <p:ext uri="{D42A27DB-BD31-4B8C-83A1-F6EECF244321}">
                <p14:modId xmlns:p14="http://schemas.microsoft.com/office/powerpoint/2010/main" val="3641967751"/>
              </p:ext>
            </p:extLst>
          </p:nvPr>
        </p:nvGraphicFramePr>
        <p:xfrm>
          <a:off x="4895850" y="1854200"/>
          <a:ext cx="3867150" cy="3149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29782138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a:bodyPr>
          <a:lstStyle/>
          <a:p>
            <a:r>
              <a:rPr lang="en-US" dirty="0"/>
              <a:t>Respect for Property</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68</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1" y="1691769"/>
            <a:ext cx="8572500" cy="4452501"/>
          </a:xfrm>
          <a:prstGeom prst="rect">
            <a:avLst/>
          </a:prstGeom>
        </p:spPr>
        <p:txBody>
          <a:bodyPr wrap="square">
            <a:spAutoFit/>
          </a:bodyPr>
          <a:lstStyle/>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When showing a property, be responsible for your clients/customers and keep the group together.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Make reasonable and timely accommodations to provide access to listed properties.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Make reasonable and timely requests to access listed properties.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Leave the property as you found it (lights, heating, cooling, drapes, etc.) If you think something is amiss (e.g., vandalism), contact the listing broker immediately.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Be considerate of the seller's property. Do not allow anyone to eat, drink, smoke, dispose of trash, use bathing or sleeping facilities, or bring pets. When instructed or appropriate, remove footwear when entering property.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Obtain permission before photographing, </a:t>
            </a:r>
            <a:r>
              <a:rPr lang="en-US" sz="1800" dirty="0" err="1">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videographing</a:t>
            </a: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 or streaming the interiors or exteriors of properties, or allowing others to do so.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45 </a:t>
            </a:r>
          </a:p>
        </p:txBody>
      </p:sp>
    </p:spTree>
    <p:custDataLst>
      <p:tags r:id="rId1"/>
    </p:custDataLst>
    <p:extLst>
      <p:ext uri="{BB962C8B-B14F-4D97-AF65-F5344CB8AC3E}">
        <p14:creationId xmlns:p14="http://schemas.microsoft.com/office/powerpoint/2010/main" val="8405562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a:bodyPr>
          <a:lstStyle/>
          <a:p>
            <a:r>
              <a:rPr lang="en-US" dirty="0"/>
              <a:t>Respect for the Public</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69</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285750" y="1306178"/>
            <a:ext cx="8572500" cy="4298613"/>
          </a:xfrm>
          <a:prstGeom prst="rect">
            <a:avLst/>
          </a:prstGeom>
        </p:spPr>
        <p:txBody>
          <a:bodyPr wrap="square">
            <a:spAutoFit/>
          </a:bodyPr>
          <a:lstStyle/>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Follow the "Golden Rule”: Do unto other as you would have them do unto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Respond promptly to inquiries and requests for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Schedule appointments and showings as far in advance as possible.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 Communicate promptly if you are delayed or must cancel an appointment or showing. If a prospective buyer decides not to view an occupied home, promptly communicate the situation to the listing broker or the occupant.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When entering a property ensure that unexpected situations, such as pets, are handled appropriately.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Never criticize property in the presence of the occupant.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When showing an occupied home, always ring the doorbell or knock—and announce yourself loudly before entering. Knock and announce yourself loudly before entering any closed rooms.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46 </a:t>
            </a:r>
          </a:p>
        </p:txBody>
      </p:sp>
    </p:spTree>
    <p:custDataLst>
      <p:tags r:id="rId1"/>
    </p:custDataLst>
    <p:extLst>
      <p:ext uri="{BB962C8B-B14F-4D97-AF65-F5344CB8AC3E}">
        <p14:creationId xmlns:p14="http://schemas.microsoft.com/office/powerpoint/2010/main" val="142961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History of the Code of Ethics</a:t>
            </a:r>
          </a:p>
        </p:txBody>
      </p:sp>
      <p:sp>
        <p:nvSpPr>
          <p:cNvPr id="6" name="Notched Right Arrow 5"/>
          <p:cNvSpPr/>
          <p:nvPr/>
        </p:nvSpPr>
        <p:spPr>
          <a:xfrm>
            <a:off x="0" y="2941839"/>
            <a:ext cx="8890264" cy="1625600"/>
          </a:xfrm>
          <a:prstGeom prst="notchedRightArrow">
            <a:avLst/>
          </a:prstGeom>
          <a:solidFill>
            <a:schemeClr val="accent5">
              <a:lumMod val="40000"/>
              <a:lumOff val="60000"/>
            </a:schemeClr>
          </a:solidFill>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6"/>
          <p:cNvSpPr/>
          <p:nvPr/>
        </p:nvSpPr>
        <p:spPr>
          <a:xfrm>
            <a:off x="183300" y="3922157"/>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Pre-1900</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8" name="Oval 7"/>
          <p:cNvSpPr/>
          <p:nvPr/>
        </p:nvSpPr>
        <p:spPr>
          <a:xfrm>
            <a:off x="826792" y="3551439"/>
            <a:ext cx="406400" cy="406400"/>
          </a:xfrm>
          <a:prstGeom prst="ellipse">
            <a:avLst/>
          </a:prstGeom>
          <a:solidFill>
            <a:schemeClr val="bg1">
              <a:lumMod val="90000"/>
            </a:schemeClr>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en-US"/>
          </a:p>
        </p:txBody>
      </p:sp>
      <p:sp>
        <p:nvSpPr>
          <p:cNvPr id="9" name="Freeform 8"/>
          <p:cNvSpPr/>
          <p:nvPr/>
        </p:nvSpPr>
        <p:spPr>
          <a:xfrm>
            <a:off x="2739526" y="3889677"/>
            <a:ext cx="1537110" cy="1625600"/>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0">
            <a:noAutofit/>
          </a:bodyPr>
          <a:lstStyle/>
          <a:p>
            <a:pPr lvl="0" algn="ctr" defTabSz="1600200">
              <a:lnSpc>
                <a:spcPct val="90000"/>
              </a:lnSpc>
              <a:spcBef>
                <a:spcPct val="0"/>
              </a:spcBef>
              <a:spcAft>
                <a:spcPct val="35000"/>
              </a:spcAft>
            </a:pPr>
            <a:endParaRPr lang="en-US" sz="3600" kern="1200" dirty="0"/>
          </a:p>
        </p:txBody>
      </p:sp>
      <p:sp>
        <p:nvSpPr>
          <p:cNvPr id="11" name="Freeform 10"/>
          <p:cNvSpPr/>
          <p:nvPr/>
        </p:nvSpPr>
        <p:spPr>
          <a:xfrm>
            <a:off x="4353492" y="1451278"/>
            <a:ext cx="1537110" cy="1625600"/>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b" anchorCtr="0">
            <a:noAutofit/>
          </a:bodyPr>
          <a:lstStyle/>
          <a:p>
            <a:pPr lvl="0" algn="ctr" defTabSz="1600200">
              <a:lnSpc>
                <a:spcPct val="90000"/>
              </a:lnSpc>
              <a:spcBef>
                <a:spcPct val="0"/>
              </a:spcBef>
              <a:spcAft>
                <a:spcPct val="35000"/>
              </a:spcAft>
            </a:pPr>
            <a:endParaRPr lang="en-US" sz="3600" kern="1200" dirty="0"/>
          </a:p>
        </p:txBody>
      </p:sp>
      <p:sp>
        <p:nvSpPr>
          <p:cNvPr id="13" name="Freeform 12"/>
          <p:cNvSpPr/>
          <p:nvPr/>
        </p:nvSpPr>
        <p:spPr>
          <a:xfrm>
            <a:off x="279426" y="1392898"/>
            <a:ext cx="1537110" cy="1625600"/>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0">
            <a:noAutofit/>
          </a:bodyPr>
          <a:lstStyle/>
          <a:p>
            <a:pPr lvl="0" algn="ctr" defTabSz="1600200">
              <a:lnSpc>
                <a:spcPct val="90000"/>
              </a:lnSpc>
              <a:spcBef>
                <a:spcPct val="0"/>
              </a:spcBef>
              <a:spcAft>
                <a:spcPct val="35000"/>
              </a:spcAft>
            </a:pPr>
            <a:endParaRPr lang="en-US" sz="3600" kern="1200" dirty="0"/>
          </a:p>
        </p:txBody>
      </p:sp>
      <p:sp>
        <p:nvSpPr>
          <p:cNvPr id="10" name="Oval 9"/>
          <p:cNvSpPr/>
          <p:nvPr/>
        </p:nvSpPr>
        <p:spPr>
          <a:xfrm>
            <a:off x="2348161" y="3551439"/>
            <a:ext cx="406400" cy="406400"/>
          </a:xfrm>
          <a:prstGeom prst="ellipse">
            <a:avLst/>
          </a:prstGeom>
          <a:solidFill>
            <a:schemeClr val="bg1">
              <a:lumMod val="75000"/>
            </a:schemeClr>
          </a:solidFill>
        </p:spPr>
        <p:style>
          <a:lnRef idx="0">
            <a:schemeClr val="lt1">
              <a:hueOff val="0"/>
              <a:satOff val="0"/>
              <a:lumOff val="0"/>
              <a:alphaOff val="0"/>
            </a:schemeClr>
          </a:lnRef>
          <a:fillRef idx="3">
            <a:schemeClr val="accent4">
              <a:hueOff val="4302459"/>
              <a:satOff val="-10218"/>
              <a:lumOff val="-6340"/>
              <a:alphaOff val="0"/>
            </a:schemeClr>
          </a:fillRef>
          <a:effectRef idx="2">
            <a:schemeClr val="accent4">
              <a:hueOff val="4302459"/>
              <a:satOff val="-10218"/>
              <a:lumOff val="-6340"/>
              <a:alphaOff val="0"/>
            </a:schemeClr>
          </a:effectRef>
          <a:fontRef idx="minor">
            <a:schemeClr val="lt1"/>
          </a:fontRef>
        </p:style>
        <p:txBody>
          <a:bodyPr/>
          <a:lstStyle/>
          <a:p>
            <a:endParaRPr lang="en-US"/>
          </a:p>
        </p:txBody>
      </p:sp>
      <p:sp>
        <p:nvSpPr>
          <p:cNvPr id="15" name="Freeform 14"/>
          <p:cNvSpPr/>
          <p:nvPr/>
        </p:nvSpPr>
        <p:spPr>
          <a:xfrm>
            <a:off x="1693814" y="2728046"/>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1908</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12" name="Oval 11"/>
          <p:cNvSpPr/>
          <p:nvPr/>
        </p:nvSpPr>
        <p:spPr>
          <a:xfrm>
            <a:off x="4150524" y="3573150"/>
            <a:ext cx="406400" cy="406400"/>
          </a:xfrm>
          <a:prstGeom prst="ellipse">
            <a:avLst/>
          </a:prstGeom>
          <a:solidFill>
            <a:schemeClr val="bg1">
              <a:lumMod val="50000"/>
            </a:schemeClr>
          </a:solidFill>
        </p:spPr>
        <p:style>
          <a:lnRef idx="0">
            <a:schemeClr val="lt1">
              <a:hueOff val="0"/>
              <a:satOff val="0"/>
              <a:lumOff val="0"/>
              <a:alphaOff val="0"/>
            </a:schemeClr>
          </a:lnRef>
          <a:fillRef idx="3">
            <a:schemeClr val="accent4">
              <a:hueOff val="8604918"/>
              <a:satOff val="-20437"/>
              <a:lumOff val="-12679"/>
              <a:alphaOff val="0"/>
            </a:schemeClr>
          </a:fillRef>
          <a:effectRef idx="2">
            <a:schemeClr val="accent4">
              <a:hueOff val="8604918"/>
              <a:satOff val="-20437"/>
              <a:lumOff val="-12679"/>
              <a:alphaOff val="0"/>
            </a:schemeClr>
          </a:effectRef>
          <a:fontRef idx="minor">
            <a:schemeClr val="lt1"/>
          </a:fontRef>
        </p:style>
        <p:txBody>
          <a:bodyPr/>
          <a:lstStyle/>
          <a:p>
            <a:endParaRPr lang="en-US"/>
          </a:p>
        </p:txBody>
      </p:sp>
      <p:sp>
        <p:nvSpPr>
          <p:cNvPr id="16" name="Freeform 15"/>
          <p:cNvSpPr/>
          <p:nvPr/>
        </p:nvSpPr>
        <p:spPr>
          <a:xfrm>
            <a:off x="3507032" y="3922157"/>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1913</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14" name="Oval 13"/>
          <p:cNvSpPr/>
          <p:nvPr/>
        </p:nvSpPr>
        <p:spPr>
          <a:xfrm>
            <a:off x="5648947" y="3551439"/>
            <a:ext cx="406400" cy="406400"/>
          </a:xfrm>
          <a:prstGeom prst="ellipse">
            <a:avLst/>
          </a:prstGeom>
          <a:solidFill>
            <a:schemeClr val="bg1">
              <a:lumMod val="25000"/>
            </a:schemeClr>
          </a:solidFill>
        </p:spPr>
        <p:style>
          <a:lnRef idx="0">
            <a:schemeClr val="lt1">
              <a:hueOff val="0"/>
              <a:satOff val="0"/>
              <a:lumOff val="0"/>
              <a:alphaOff val="0"/>
            </a:schemeClr>
          </a:lnRef>
          <a:fillRef idx="3">
            <a:schemeClr val="accent4">
              <a:hueOff val="12907376"/>
              <a:satOff val="-30655"/>
              <a:lumOff val="-19019"/>
              <a:alphaOff val="0"/>
            </a:schemeClr>
          </a:fillRef>
          <a:effectRef idx="2">
            <a:schemeClr val="accent4">
              <a:hueOff val="12907376"/>
              <a:satOff val="-30655"/>
              <a:lumOff val="-19019"/>
              <a:alphaOff val="0"/>
            </a:schemeClr>
          </a:effectRef>
          <a:fontRef idx="minor">
            <a:schemeClr val="lt1"/>
          </a:fontRef>
        </p:style>
        <p:txBody>
          <a:bodyPr/>
          <a:lstStyle/>
          <a:p>
            <a:endParaRPr lang="en-US"/>
          </a:p>
        </p:txBody>
      </p:sp>
      <p:sp>
        <p:nvSpPr>
          <p:cNvPr id="17" name="Freeform 16"/>
          <p:cNvSpPr/>
          <p:nvPr/>
        </p:nvSpPr>
        <p:spPr>
          <a:xfrm>
            <a:off x="5005455" y="2728046"/>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1989</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18" name="Oval 17"/>
          <p:cNvSpPr/>
          <p:nvPr/>
        </p:nvSpPr>
        <p:spPr>
          <a:xfrm>
            <a:off x="7049675" y="3551439"/>
            <a:ext cx="406400" cy="406400"/>
          </a:xfrm>
          <a:prstGeom prst="ellipse">
            <a:avLst/>
          </a:prstGeom>
          <a:solidFill>
            <a:schemeClr val="accent3">
              <a:lumMod val="50000"/>
            </a:schemeClr>
          </a:solidFill>
        </p:spPr>
        <p:style>
          <a:lnRef idx="0">
            <a:schemeClr val="lt1">
              <a:hueOff val="0"/>
              <a:satOff val="0"/>
              <a:lumOff val="0"/>
              <a:alphaOff val="0"/>
            </a:schemeClr>
          </a:lnRef>
          <a:fillRef idx="3">
            <a:schemeClr val="accent4">
              <a:hueOff val="12907376"/>
              <a:satOff val="-30655"/>
              <a:lumOff val="-19019"/>
              <a:alphaOff val="0"/>
            </a:schemeClr>
          </a:fillRef>
          <a:effectRef idx="2">
            <a:schemeClr val="accent4">
              <a:hueOff val="12907376"/>
              <a:satOff val="-30655"/>
              <a:lumOff val="-19019"/>
              <a:alphaOff val="0"/>
            </a:schemeClr>
          </a:effectRef>
          <a:fontRef idx="minor">
            <a:schemeClr val="lt1"/>
          </a:fontRef>
        </p:style>
        <p:txBody>
          <a:bodyPr/>
          <a:lstStyle/>
          <a:p>
            <a:endParaRPr lang="en-US"/>
          </a:p>
        </p:txBody>
      </p:sp>
      <p:sp>
        <p:nvSpPr>
          <p:cNvPr id="23" name="Freeform 22"/>
          <p:cNvSpPr/>
          <p:nvPr/>
        </p:nvSpPr>
        <p:spPr>
          <a:xfrm>
            <a:off x="6406183" y="3922157"/>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2021</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26" name="Rectangle 25"/>
          <p:cNvSpPr/>
          <p:nvPr/>
        </p:nvSpPr>
        <p:spPr>
          <a:xfrm>
            <a:off x="217101" y="2815330"/>
            <a:ext cx="1769369" cy="523220"/>
          </a:xfrm>
          <a:prstGeom prst="rect">
            <a:avLst/>
          </a:prstGeom>
        </p:spPr>
        <p:txBody>
          <a:bodyPr wrap="square">
            <a:spAutoFit/>
          </a:bodyPr>
          <a:lstStyle/>
          <a:p>
            <a:pPr algn="ctr"/>
            <a:r>
              <a:rPr lang="en-US" sz="1400" dirty="0">
                <a:solidFill>
                  <a:srgbClr val="203F5F"/>
                </a:solidFill>
                <a:latin typeface="Calibri" charset="0"/>
              </a:rPr>
              <a:t>No licensing of real estate practitioners</a:t>
            </a:r>
          </a:p>
        </p:txBody>
      </p:sp>
      <p:sp>
        <p:nvSpPr>
          <p:cNvPr id="27" name="Rectangle 26"/>
          <p:cNvSpPr/>
          <p:nvPr/>
        </p:nvSpPr>
        <p:spPr>
          <a:xfrm>
            <a:off x="1672104" y="4175341"/>
            <a:ext cx="1769369" cy="738664"/>
          </a:xfrm>
          <a:prstGeom prst="rect">
            <a:avLst/>
          </a:prstGeom>
        </p:spPr>
        <p:txBody>
          <a:bodyPr wrap="square">
            <a:spAutoFit/>
          </a:bodyPr>
          <a:lstStyle/>
          <a:p>
            <a:pPr algn="ctr"/>
            <a:r>
              <a:rPr lang="en-US" sz="1400" dirty="0">
                <a:solidFill>
                  <a:srgbClr val="203F5F"/>
                </a:solidFill>
                <a:latin typeface="Calibri" charset="0"/>
              </a:rPr>
              <a:t>NATIONAL ASSOCIATION OF REALTORS</a:t>
            </a:r>
            <a:r>
              <a:rPr lang="en-US" sz="1200" dirty="0">
                <a:solidFill>
                  <a:srgbClr val="002060"/>
                </a:solidFill>
              </a:rPr>
              <a:t>®</a:t>
            </a:r>
            <a:r>
              <a:rPr lang="en-US" sz="1400" dirty="0">
                <a:solidFill>
                  <a:srgbClr val="203F5F"/>
                </a:solidFill>
                <a:latin typeface="Calibri" charset="0"/>
              </a:rPr>
              <a:t> formed </a:t>
            </a:r>
          </a:p>
        </p:txBody>
      </p:sp>
      <p:sp>
        <p:nvSpPr>
          <p:cNvPr id="29" name="Rectangle 28"/>
          <p:cNvSpPr/>
          <p:nvPr/>
        </p:nvSpPr>
        <p:spPr>
          <a:xfrm>
            <a:off x="3469040" y="2775396"/>
            <a:ext cx="1769369" cy="523220"/>
          </a:xfrm>
          <a:prstGeom prst="rect">
            <a:avLst/>
          </a:prstGeom>
        </p:spPr>
        <p:txBody>
          <a:bodyPr wrap="square">
            <a:spAutoFit/>
          </a:bodyPr>
          <a:lstStyle/>
          <a:p>
            <a:pPr algn="ctr"/>
            <a:r>
              <a:rPr lang="en-US" sz="1400" dirty="0">
                <a:solidFill>
                  <a:srgbClr val="203F5F"/>
                </a:solidFill>
                <a:latin typeface="Calibri" charset="0"/>
              </a:rPr>
              <a:t>Code of Ethics adopted </a:t>
            </a:r>
          </a:p>
        </p:txBody>
      </p:sp>
      <p:sp>
        <p:nvSpPr>
          <p:cNvPr id="30" name="Rectangle 29"/>
          <p:cNvSpPr/>
          <p:nvPr/>
        </p:nvSpPr>
        <p:spPr>
          <a:xfrm>
            <a:off x="4934897" y="4241318"/>
            <a:ext cx="1769369" cy="954107"/>
          </a:xfrm>
          <a:prstGeom prst="rect">
            <a:avLst/>
          </a:prstGeom>
        </p:spPr>
        <p:txBody>
          <a:bodyPr wrap="square">
            <a:spAutoFit/>
          </a:bodyPr>
          <a:lstStyle/>
          <a:p>
            <a:pPr algn="ctr"/>
            <a:r>
              <a:rPr lang="en-US" sz="1400" dirty="0">
                <a:solidFill>
                  <a:srgbClr val="203F5F"/>
                </a:solidFill>
                <a:latin typeface="Calibri" charset="0"/>
              </a:rPr>
              <a:t>Code of Ethics begins to be </a:t>
            </a:r>
            <a:br>
              <a:rPr lang="en-US" sz="1400" dirty="0">
                <a:solidFill>
                  <a:srgbClr val="203F5F"/>
                </a:solidFill>
                <a:latin typeface="Calibri" charset="0"/>
              </a:rPr>
            </a:br>
            <a:r>
              <a:rPr lang="en-US" sz="1400" dirty="0">
                <a:solidFill>
                  <a:srgbClr val="203F5F"/>
                </a:solidFill>
                <a:latin typeface="Calibri" charset="0"/>
              </a:rPr>
              <a:t>amended almost every year </a:t>
            </a:r>
          </a:p>
        </p:txBody>
      </p:sp>
      <p:sp>
        <p:nvSpPr>
          <p:cNvPr id="31" name="Rectangle 30"/>
          <p:cNvSpPr/>
          <p:nvPr/>
        </p:nvSpPr>
        <p:spPr>
          <a:xfrm>
            <a:off x="6356906" y="2775396"/>
            <a:ext cx="1769369" cy="523220"/>
          </a:xfrm>
          <a:prstGeom prst="rect">
            <a:avLst/>
          </a:prstGeom>
        </p:spPr>
        <p:txBody>
          <a:bodyPr wrap="square">
            <a:spAutoFit/>
          </a:bodyPr>
          <a:lstStyle/>
          <a:p>
            <a:pPr algn="ctr"/>
            <a:r>
              <a:rPr lang="en-US" sz="1400" dirty="0">
                <a:solidFill>
                  <a:srgbClr val="203F5F"/>
                </a:solidFill>
                <a:latin typeface="Calibri" charset="0"/>
              </a:rPr>
              <a:t>What does the </a:t>
            </a:r>
            <a:br>
              <a:rPr lang="en-US" sz="1400" dirty="0">
                <a:solidFill>
                  <a:srgbClr val="203F5F"/>
                </a:solidFill>
                <a:latin typeface="Calibri" charset="0"/>
              </a:rPr>
            </a:br>
            <a:r>
              <a:rPr lang="en-US" sz="1400" dirty="0">
                <a:solidFill>
                  <a:srgbClr val="203F5F"/>
                </a:solidFill>
                <a:latin typeface="Calibri" charset="0"/>
              </a:rPr>
              <a:t>future hold?</a:t>
            </a:r>
          </a:p>
        </p:txBody>
      </p:sp>
      <p:sp>
        <p:nvSpPr>
          <p:cNvPr id="32"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3 </a:t>
            </a:r>
          </a:p>
        </p:txBody>
      </p:sp>
      <p:sp>
        <p:nvSpPr>
          <p:cNvPr id="33" name="Slide Number Placeholder 5"/>
          <p:cNvSpPr>
            <a:spLocks noGrp="1"/>
          </p:cNvSpPr>
          <p:nvPr>
            <p:ph type="sldNum" sz="quarter" idx="4294967295"/>
          </p:nvPr>
        </p:nvSpPr>
        <p:spPr bwMode="auto">
          <a:xfrm>
            <a:off x="8334567" y="6324701"/>
            <a:ext cx="669472"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7</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7066775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25E8-2F55-36F5-1021-FE1F2D9EF86C}"/>
              </a:ext>
            </a:extLst>
          </p:cNvPr>
          <p:cNvSpPr>
            <a:spLocks noGrp="1"/>
          </p:cNvSpPr>
          <p:nvPr>
            <p:ph type="title"/>
          </p:nvPr>
        </p:nvSpPr>
        <p:spPr>
          <a:xfrm>
            <a:off x="265923" y="172336"/>
            <a:ext cx="8404548" cy="1007697"/>
          </a:xfrm>
        </p:spPr>
        <p:txBody>
          <a:bodyPr>
            <a:normAutofit/>
          </a:bodyPr>
          <a:lstStyle/>
          <a:p>
            <a:r>
              <a:rPr lang="en-US" sz="5400" dirty="0"/>
              <a:t>Respect for the Public</a:t>
            </a:r>
          </a:p>
        </p:txBody>
      </p:sp>
      <p:sp>
        <p:nvSpPr>
          <p:cNvPr id="3" name="Text Placeholder 2">
            <a:extLst>
              <a:ext uri="{FF2B5EF4-FFF2-40B4-BE49-F238E27FC236}">
                <a16:creationId xmlns:a16="http://schemas.microsoft.com/office/drawing/2014/main" id="{EB28405B-9922-2AF4-EF90-DD13417EE650}"/>
              </a:ext>
            </a:extLst>
          </p:cNvPr>
          <p:cNvSpPr>
            <a:spLocks noGrp="1"/>
          </p:cNvSpPr>
          <p:nvPr>
            <p:ph type="body" idx="1"/>
          </p:nvPr>
        </p:nvSpPr>
        <p:spPr>
          <a:xfrm>
            <a:off x="307912" y="1467768"/>
            <a:ext cx="8362559" cy="4084733"/>
          </a:xfrm>
        </p:spPr>
        <p:txBody>
          <a:bodyPr>
            <a:normAutofit fontScale="77500" lnSpcReduction="20000"/>
          </a:bodyPr>
          <a:lstStyle/>
          <a:p>
            <a:pPr marL="0" marR="0" lvl="0" indent="0">
              <a:lnSpc>
                <a:spcPts val="1950"/>
              </a:lnSpc>
              <a:spcBef>
                <a:spcPts val="0"/>
              </a:spcBef>
              <a:spcAft>
                <a:spcPts val="750"/>
              </a:spcAft>
              <a:buNone/>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8.     Present a professional appearance.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ts val="1950"/>
              </a:lnSpc>
              <a:spcBef>
                <a:spcPts val="0"/>
              </a:spcBef>
              <a:spcAft>
                <a:spcPts val="750"/>
              </a:spcAft>
              <a:buFont typeface="+mj-lt"/>
              <a:buAutoNum type="arabicPeriod" startAt="9"/>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If occupants are home during showings, ask their permission before using the bathroom.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ts val="1950"/>
              </a:lnSpc>
              <a:spcBef>
                <a:spcPts val="0"/>
              </a:spcBef>
              <a:spcAft>
                <a:spcPts val="750"/>
              </a:spcAft>
              <a:buFont typeface="+mj-lt"/>
              <a:buAutoNum type="arabicPeriod" startAt="9"/>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Encourage the clients of other brokers to direct questions to their agent or representative.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ts val="1950"/>
              </a:lnSpc>
              <a:spcBef>
                <a:spcPts val="0"/>
              </a:spcBef>
              <a:spcAft>
                <a:spcPts val="750"/>
              </a:spcAft>
              <a:buFont typeface="+mj-lt"/>
              <a:buAutoNum type="arabicPeriod" startAt="9"/>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Communicate clearly; </a:t>
            </a:r>
            <a:r>
              <a:rPr lang="en-US" sz="24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ensure specialized language and real estate terminology is understood.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ts val="1950"/>
              </a:lnSpc>
              <a:spcBef>
                <a:spcPts val="0"/>
              </a:spcBef>
              <a:spcAft>
                <a:spcPts val="750"/>
              </a:spcAft>
              <a:buFont typeface="+mj-lt"/>
              <a:buAutoNum type="arabicPeriod" startAt="9"/>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Be aware of and respect cultural differences. Show courtesy and respect to everyone.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ts val="1950"/>
              </a:lnSpc>
              <a:spcBef>
                <a:spcPts val="0"/>
              </a:spcBef>
              <a:spcAft>
                <a:spcPts val="750"/>
              </a:spcAft>
              <a:buFont typeface="+mj-lt"/>
              <a:buAutoNum type="arabicPeriod" startAt="9"/>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Be aware of—and meet—all deadlines.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ts val="1950"/>
              </a:lnSpc>
              <a:spcBef>
                <a:spcPts val="0"/>
              </a:spcBef>
              <a:spcAft>
                <a:spcPts val="750"/>
              </a:spcAft>
              <a:buFont typeface="+mj-lt"/>
              <a:buAutoNum type="arabicPeriod" startAt="9"/>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Promise only what you can deliver—and keep your promises.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startAt="9"/>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Do not tell people what you think—tell them what you know</a:t>
            </a:r>
            <a:endParaRPr lang="en-US" sz="3200" dirty="0">
              <a:solidFill>
                <a:schemeClr val="bg1">
                  <a:lumMod val="10000"/>
                </a:schemeClr>
              </a:solidFill>
              <a:latin typeface="Arial" panose="020B0604020202020204" pitchFamily="34" charset="0"/>
              <a:ea typeface="Times New Roman" panose="02020603050405020304" pitchFamily="18" charset="0"/>
            </a:endParaRPr>
          </a:p>
          <a:p>
            <a:endParaRPr lang="en-US" dirty="0"/>
          </a:p>
        </p:txBody>
      </p:sp>
      <p:sp>
        <p:nvSpPr>
          <p:cNvPr id="4" name="Picture Placeholder 3">
            <a:extLst>
              <a:ext uri="{FF2B5EF4-FFF2-40B4-BE49-F238E27FC236}">
                <a16:creationId xmlns:a16="http://schemas.microsoft.com/office/drawing/2014/main" id="{A4794105-FC98-7AD3-9B2C-F64046004DAE}"/>
              </a:ext>
            </a:extLst>
          </p:cNvPr>
          <p:cNvSpPr>
            <a:spLocks noGrp="1"/>
          </p:cNvSpPr>
          <p:nvPr>
            <p:ph type="pic" sz="quarter" idx="29"/>
          </p:nvPr>
        </p:nvSpPr>
        <p:spPr>
          <a:xfrm>
            <a:off x="7572046" y="6114361"/>
            <a:ext cx="1203650" cy="390762"/>
          </a:xfrm>
        </p:spPr>
        <p:txBody>
          <a:bodyPr/>
          <a:lstStyle/>
          <a:p>
            <a:r>
              <a:rPr lang="en-US" sz="1200" dirty="0"/>
              <a:t>Slide 70</a:t>
            </a:r>
          </a:p>
        </p:txBody>
      </p:sp>
    </p:spTree>
    <p:extLst>
      <p:ext uri="{BB962C8B-B14F-4D97-AF65-F5344CB8AC3E}">
        <p14:creationId xmlns:p14="http://schemas.microsoft.com/office/powerpoint/2010/main" val="16210987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a:bodyPr>
          <a:lstStyle/>
          <a:p>
            <a:r>
              <a:rPr lang="en-US" dirty="0"/>
              <a:t>Respect for Peers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71</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285750" y="1272669"/>
            <a:ext cx="8572500" cy="4503797"/>
          </a:xfrm>
          <a:prstGeom prst="rect">
            <a:avLst/>
          </a:prstGeom>
        </p:spPr>
        <p:txBody>
          <a:bodyPr wrap="square">
            <a:spAutoFit/>
          </a:bodyPr>
          <a:lstStyle/>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Respond to other real estate professionals’ communications promptly and courteously.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Contact the listing broker if there appears to be a discrepancy in the listing information</a:t>
            </a: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Inform anyone accessing the property about important information, (e.g., pets, security systems, video and audio recording equipment).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Inform if sellers or listing agent will be present during the showing.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Show courtesy, trust, and respect to other real estate professionals.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Avoid the inappropriate use of endearments or other denigrating language.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Do not prospect at other REALTORS®' open houses or similar events.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 Secure property and lockbox and/or return keys promptly.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Real estate is a reputation business. What you do today may affect your reputation—and business—for years to 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46 </a:t>
            </a:r>
          </a:p>
        </p:txBody>
      </p:sp>
    </p:spTree>
    <p:custDataLst>
      <p:tags r:id="rId1"/>
    </p:custDataLst>
    <p:extLst>
      <p:ext uri="{BB962C8B-B14F-4D97-AF65-F5344CB8AC3E}">
        <p14:creationId xmlns:p14="http://schemas.microsoft.com/office/powerpoint/2010/main" val="19315232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Pathways to Professionalism</a:t>
            </a:r>
            <a:br>
              <a:rPr lang="en-US" dirty="0">
                <a:latin typeface="Calibri" charset="0"/>
              </a:rPr>
            </a:br>
            <a:r>
              <a:rPr lang="en-US" dirty="0">
                <a:latin typeface="Calibri" charset="0"/>
              </a:rPr>
              <a:t>Case Study 1</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72</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443787" y="1624276"/>
            <a:ext cx="3508131" cy="4387850"/>
          </a:xfrm>
        </p:spPr>
        <p:txBody>
          <a:bodyPr>
            <a:normAutofit/>
          </a:bodyPr>
          <a:lstStyle/>
          <a:p>
            <a:pPr marL="342900" indent="-342900">
              <a:lnSpc>
                <a:spcPct val="100000"/>
              </a:lnSpc>
              <a:spcBef>
                <a:spcPts val="1200"/>
              </a:spcBef>
              <a:spcAft>
                <a:spcPts val="1200"/>
              </a:spcAft>
              <a:buAutoNum type="arabicPeriod"/>
            </a:pPr>
            <a:r>
              <a:rPr lang="en-US" sz="1800" dirty="0">
                <a:latin typeface="Arial" panose="020B0604020202020204" pitchFamily="34" charset="0"/>
                <a:cs typeface="Arial" panose="020B0604020202020204" pitchFamily="34" charset="0"/>
              </a:rPr>
              <a:t>Olivia obviously makes several errors that violate the Code of Ethics. Based on Pathways to Professionalism, in which incident is Olivia displaying a lack of respect for her peers?</a:t>
            </a:r>
          </a:p>
          <a:p>
            <a:pPr marL="342900" indent="-342900">
              <a:lnSpc>
                <a:spcPct val="100000"/>
              </a:lnSpc>
              <a:spcBef>
                <a:spcPts val="1200"/>
              </a:spcBef>
              <a:spcAft>
                <a:spcPts val="1200"/>
              </a:spcAft>
              <a:buAutoNum type="arabicPeriod"/>
            </a:pPr>
            <a:r>
              <a:rPr lang="en-US" sz="1800" dirty="0">
                <a:latin typeface="Arial" panose="020B0604020202020204" pitchFamily="34" charset="0"/>
                <a:cs typeface="Arial" panose="020B0604020202020204" pitchFamily="34" charset="0"/>
              </a:rPr>
              <a:t>Using the guidelines in Pathways to Professionalism, list five guidelines Olivia violates in terms of respect for property.</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47 </a:t>
            </a:r>
          </a:p>
        </p:txBody>
      </p:sp>
      <p:pic>
        <p:nvPicPr>
          <p:cNvPr id="4098" name="Picture 2" descr="please stay on the path signage">
            <a:extLst>
              <a:ext uri="{FF2B5EF4-FFF2-40B4-BE49-F238E27FC236}">
                <a16:creationId xmlns:a16="http://schemas.microsoft.com/office/drawing/2014/main" id="{11B5ED4E-7172-4846-8E2A-E1B364B39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047" y="1967098"/>
            <a:ext cx="4359166" cy="31127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3008021"/>
      </p:ext>
    </p:extLst>
  </p:cSld>
  <p:clrMapOvr>
    <a:masterClrMapping/>
  </p:clrMapOvr>
  <p:transition spd="med">
    <p:pull dir="l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Pathways to Professionalism</a:t>
            </a:r>
            <a:br>
              <a:rPr lang="en-US" dirty="0">
                <a:latin typeface="Calibri" charset="0"/>
              </a:rPr>
            </a:br>
            <a:r>
              <a:rPr lang="en-US" dirty="0">
                <a:latin typeface="Calibri" charset="0"/>
              </a:rPr>
              <a:t>Case Study 2</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73</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720596" y="1852876"/>
            <a:ext cx="3632913" cy="4387850"/>
          </a:xfrm>
        </p:spPr>
        <p:txBody>
          <a:bodyPr>
            <a:normAutofit/>
          </a:bodyPr>
          <a:lstStyle/>
          <a:p>
            <a:pPr marL="342900" indent="-342900">
              <a:lnSpc>
                <a:spcPct val="100000"/>
              </a:lnSpc>
              <a:spcBef>
                <a:spcPts val="1200"/>
              </a:spcBef>
              <a:spcAft>
                <a:spcPts val="1200"/>
              </a:spcAft>
              <a:buAutoNum type="arabicPeriod"/>
            </a:pPr>
            <a:r>
              <a:rPr lang="en-US" sz="1800" dirty="0">
                <a:latin typeface="Arial" panose="020B0604020202020204" pitchFamily="34" charset="0"/>
                <a:cs typeface="Arial" panose="020B0604020202020204" pitchFamily="34" charset="0"/>
              </a:rPr>
              <a:t>Taking into consideration the Pathways to Professionalism guidelines, what is Courtney demonstrating a lack of respect for when she and Max comment that the paint color in some rooms is dreadful?</a:t>
            </a:r>
          </a:p>
          <a:p>
            <a:pPr marL="342900" indent="-342900">
              <a:lnSpc>
                <a:spcPct val="100000"/>
              </a:lnSpc>
              <a:spcBef>
                <a:spcPts val="1200"/>
              </a:spcBef>
              <a:spcAft>
                <a:spcPts val="1200"/>
              </a:spcAft>
              <a:buAutoNum type="arabicPeriod"/>
            </a:pPr>
            <a:r>
              <a:rPr lang="en-US" sz="1800" dirty="0">
                <a:latin typeface="Arial" panose="020B0604020202020204" pitchFamily="34" charset="0"/>
                <a:cs typeface="Arial" panose="020B0604020202020204" pitchFamily="34" charset="0"/>
              </a:rPr>
              <a:t>Of the many errors Courtney makes in this scenario, which incident demonstrates her lack of respect for the public?</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48 </a:t>
            </a:r>
          </a:p>
        </p:txBody>
      </p:sp>
      <p:pic>
        <p:nvPicPr>
          <p:cNvPr id="8194" name="Picture 2" descr="woman with jacket on front of concrete building">
            <a:extLst>
              <a:ext uri="{FF2B5EF4-FFF2-40B4-BE49-F238E27FC236}">
                <a16:creationId xmlns:a16="http://schemas.microsoft.com/office/drawing/2014/main" id="{58A9A21D-FF4E-4E3F-BA90-763DF5E07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193" y="1192214"/>
            <a:ext cx="3255216" cy="51662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0819707"/>
      </p:ext>
    </p:extLst>
  </p:cSld>
  <p:clrMapOvr>
    <a:masterClrMapping/>
  </p:clrMapOvr>
  <p:transition spd="med">
    <p:pull dir="l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4690"/>
            <a:ext cx="3375912" cy="2836125"/>
          </a:xfrm>
        </p:spPr>
        <p:txBody>
          <a:bodyPr anchor="ctr"/>
          <a:lstStyle/>
          <a:p>
            <a:pPr algn="ctr">
              <a:defRPr/>
            </a:pPr>
            <a:r>
              <a:rPr lang="en-US" cap="small" dirty="0"/>
              <a:t>Part 7: </a:t>
            </a:r>
            <a:br>
              <a:rPr lang="en-US" cap="small" dirty="0"/>
            </a:br>
            <a:r>
              <a:rPr lang="en-US" cap="small" dirty="0"/>
              <a:t> </a:t>
            </a:r>
            <a:br>
              <a:rPr lang="en-US" cap="small" dirty="0"/>
            </a:br>
            <a:r>
              <a:rPr lang="en-US" cap="small" dirty="0"/>
              <a:t>CONCLUSION</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74</a:t>
            </a:fld>
            <a:endParaRPr lang="en-US" sz="1400" dirty="0">
              <a:solidFill>
                <a:srgbClr val="0D1926"/>
              </a:solidFill>
              <a:latin typeface="Calibri" charset="0"/>
            </a:endParaRPr>
          </a:p>
        </p:txBody>
      </p:sp>
      <p:pic>
        <p:nvPicPr>
          <p:cNvPr id="6" name="Content Placeholder 5">
            <a:extLst>
              <a:ext uri="{FF2B5EF4-FFF2-40B4-BE49-F238E27FC236}">
                <a16:creationId xmlns:a16="http://schemas.microsoft.com/office/drawing/2014/main" id="{4C479B47-CC29-4FD4-91A0-CBC9C0028AE8}"/>
              </a:ext>
            </a:extLst>
          </p:cNvPr>
          <p:cNvPicPr>
            <a:picLocks noGrp="1" noChangeAspect="1"/>
          </p:cNvPicPr>
          <p:nvPr>
            <p:ph idx="1"/>
          </p:nvPr>
        </p:nvPicPr>
        <p:blipFill>
          <a:blip r:embed="rId4"/>
          <a:stretch>
            <a:fillRect/>
          </a:stretch>
        </p:blipFill>
        <p:spPr>
          <a:xfrm>
            <a:off x="5043068" y="1843558"/>
            <a:ext cx="2933700" cy="3086100"/>
          </a:xfrm>
        </p:spPr>
      </p:pic>
    </p:spTree>
    <p:custDataLst>
      <p:tags r:id="rId1"/>
    </p:custDataLst>
    <p:extLst>
      <p:ext uri="{BB962C8B-B14F-4D97-AF65-F5344CB8AC3E}">
        <p14:creationId xmlns:p14="http://schemas.microsoft.com/office/powerpoint/2010/main" val="3168864748"/>
      </p:ext>
    </p:extLst>
  </p:cSld>
  <p:clrMapOvr>
    <a:masterClrMapping/>
  </p:clrMapOvr>
  <p:transition spd="med">
    <p:pull dir="l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p:cNvSpPr>
            <a:spLocks noGrp="1"/>
          </p:cNvSpPr>
          <p:nvPr>
            <p:ph type="title"/>
          </p:nvPr>
        </p:nvSpPr>
        <p:spPr/>
        <p:txBody>
          <a:bodyPr>
            <a:normAutofit fontScale="90000"/>
          </a:bodyPr>
          <a:lstStyle/>
          <a:p>
            <a:r>
              <a:rPr lang="en-US" dirty="0">
                <a:latin typeface="Calibri" charset="0"/>
              </a:rPr>
              <a:t>The Code of Ethics is:</a:t>
            </a:r>
          </a:p>
        </p:txBody>
      </p:sp>
      <p:sp>
        <p:nvSpPr>
          <p:cNvPr id="25603"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8539678C-FF39-2F47-B539-3DA32BBAF2E2}" type="slidenum">
              <a:rPr lang="en-US" sz="1400">
                <a:solidFill>
                  <a:srgbClr val="0D1926"/>
                </a:solidFill>
                <a:latin typeface="Calibri" charset="0"/>
              </a:rPr>
              <a:pPr/>
              <a:t>8</a:t>
            </a:fld>
            <a:endParaRPr lang="en-US" sz="1400" dirty="0">
              <a:solidFill>
                <a:srgbClr val="0D1926"/>
              </a:solidFill>
              <a:latin typeface="Calibri" charset="0"/>
            </a:endParaRPr>
          </a:p>
        </p:txBody>
      </p:sp>
      <p:sp>
        <p:nvSpPr>
          <p:cNvPr id="25602" name="Content Placeholder 4"/>
          <p:cNvSpPr>
            <a:spLocks noGrp="1"/>
          </p:cNvSpPr>
          <p:nvPr>
            <p:ph idx="4294967295"/>
          </p:nvPr>
        </p:nvSpPr>
        <p:spPr>
          <a:xfrm>
            <a:off x="412490" y="1284333"/>
            <a:ext cx="8564613" cy="4525963"/>
          </a:xfrm>
        </p:spPr>
        <p:txBody>
          <a:bodyPr/>
          <a:lstStyle/>
          <a:p>
            <a:pPr>
              <a:buFontTx/>
              <a:buNone/>
            </a:pPr>
            <a:endParaRPr lang="en-US" dirty="0">
              <a:latin typeface="Calibri" charset="0"/>
            </a:endParaRPr>
          </a:p>
          <a:p>
            <a:pPr indent="-457200">
              <a:lnSpc>
                <a:spcPct val="100000"/>
              </a:lnSpc>
              <a:spcAft>
                <a:spcPts val="1200"/>
              </a:spcAft>
              <a:buFont typeface="Wingdings" charset="2"/>
              <a:buChar char="§"/>
            </a:pPr>
            <a:r>
              <a:rPr lang="en-US" dirty="0">
                <a:latin typeface="Calibri" charset="0"/>
              </a:rPr>
              <a:t>Our commitment to professionalism</a:t>
            </a:r>
          </a:p>
          <a:p>
            <a:pPr indent="-457200">
              <a:lnSpc>
                <a:spcPct val="100000"/>
              </a:lnSpc>
              <a:spcAft>
                <a:spcPts val="1200"/>
              </a:spcAft>
              <a:buFont typeface="Wingdings" charset="2"/>
              <a:buChar char="§"/>
            </a:pPr>
            <a:r>
              <a:rPr lang="en-US" dirty="0">
                <a:latin typeface="Calibri" charset="0"/>
              </a:rPr>
              <a:t>Recognized as the measure of high standards in real estate</a:t>
            </a:r>
          </a:p>
          <a:p>
            <a:pPr indent="-457200">
              <a:lnSpc>
                <a:spcPct val="100000"/>
              </a:lnSpc>
              <a:spcAft>
                <a:spcPts val="1200"/>
              </a:spcAft>
              <a:buFont typeface="Wingdings" charset="2"/>
              <a:buChar char="§"/>
            </a:pPr>
            <a:r>
              <a:rPr lang="en-US" dirty="0">
                <a:latin typeface="Calibri" charset="0"/>
              </a:rPr>
              <a:t>The “Golden Thread” that binds the REALTOR® family together</a:t>
            </a:r>
          </a:p>
          <a:p>
            <a:pPr indent="-457200">
              <a:lnSpc>
                <a:spcPct val="100000"/>
              </a:lnSpc>
              <a:spcAft>
                <a:spcPts val="1200"/>
              </a:spcAft>
              <a:buFont typeface="Wingdings" charset="2"/>
              <a:buChar char="§"/>
            </a:pPr>
            <a:r>
              <a:rPr lang="en-US" dirty="0">
                <a:latin typeface="Calibri" charset="0"/>
              </a:rPr>
              <a:t>A living document that evolves with the real estate business</a:t>
            </a:r>
          </a:p>
          <a:p>
            <a:pPr>
              <a:buFont typeface="Wingdings" charset="2"/>
              <a:buChar char="u"/>
            </a:pPr>
            <a:endParaRPr lang="en-US" dirty="0">
              <a:latin typeface="Calibri" charset="0"/>
            </a:endParaRPr>
          </a:p>
        </p:txBody>
      </p:sp>
      <p:sp>
        <p:nvSpPr>
          <p:cNvPr id="25604"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 </a:t>
            </a:r>
          </a:p>
        </p:txBody>
      </p:sp>
    </p:spTree>
    <p:custDataLst>
      <p:tags r:id="rId1"/>
    </p:custDataLst>
  </p:cSld>
  <p:clrMapOvr>
    <a:masterClrMapping/>
  </p:clrMapOvr>
  <p:transition spd="med">
    <p:pull dir="l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p:cNvSpPr>
            <a:spLocks noGrp="1"/>
          </p:cNvSpPr>
          <p:nvPr>
            <p:ph type="title"/>
          </p:nvPr>
        </p:nvSpPr>
        <p:spPr/>
        <p:txBody>
          <a:bodyPr>
            <a:normAutofit fontScale="90000"/>
          </a:bodyPr>
          <a:lstStyle/>
          <a:p>
            <a:r>
              <a:rPr lang="en-US" dirty="0">
                <a:latin typeface="Calibri" charset="0"/>
              </a:rPr>
              <a:t>Embracing Change:</a:t>
            </a:r>
          </a:p>
        </p:txBody>
      </p:sp>
      <p:sp>
        <p:nvSpPr>
          <p:cNvPr id="25603"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8539678C-FF39-2F47-B539-3DA32BBAF2E2}" type="slidenum">
              <a:rPr lang="en-US" sz="1400">
                <a:solidFill>
                  <a:srgbClr val="0D1926"/>
                </a:solidFill>
                <a:latin typeface="Calibri" charset="0"/>
              </a:rPr>
              <a:pPr/>
              <a:t>9</a:t>
            </a:fld>
            <a:endParaRPr lang="en-US" sz="1400" dirty="0">
              <a:solidFill>
                <a:srgbClr val="0D1926"/>
              </a:solidFill>
              <a:latin typeface="Calibri" charset="0"/>
            </a:endParaRPr>
          </a:p>
        </p:txBody>
      </p:sp>
      <p:sp>
        <p:nvSpPr>
          <p:cNvPr id="25602" name="Content Placeholder 4"/>
          <p:cNvSpPr>
            <a:spLocks noGrp="1"/>
          </p:cNvSpPr>
          <p:nvPr>
            <p:ph idx="4294967295"/>
          </p:nvPr>
        </p:nvSpPr>
        <p:spPr>
          <a:xfrm>
            <a:off x="412490" y="1284333"/>
            <a:ext cx="8564613" cy="4525963"/>
          </a:xfrm>
        </p:spPr>
        <p:txBody>
          <a:bodyPr>
            <a:normAutofit fontScale="92500" lnSpcReduction="20000"/>
          </a:bodyPr>
          <a:lstStyle/>
          <a:p>
            <a:pPr>
              <a:buFontTx/>
              <a:buNone/>
            </a:pPr>
            <a:endParaRPr lang="en-US" dirty="0">
              <a:latin typeface="Calibri" charset="0"/>
            </a:endParaRPr>
          </a:p>
          <a:p>
            <a:pPr indent="-457200">
              <a:lnSpc>
                <a:spcPct val="100000"/>
              </a:lnSpc>
              <a:spcAft>
                <a:spcPts val="1200"/>
              </a:spcAft>
              <a:buFont typeface="Wingdings" charset="2"/>
              <a:buChar char="§"/>
            </a:pPr>
            <a:r>
              <a:rPr lang="en-US" dirty="0">
                <a:latin typeface="Calibri" charset="0"/>
              </a:rPr>
              <a:t>Code of Ethics serves as a reminder of how our words and actions reflect on the industry as a whole</a:t>
            </a:r>
          </a:p>
          <a:p>
            <a:pPr indent="-457200">
              <a:lnSpc>
                <a:spcPct val="100000"/>
              </a:lnSpc>
              <a:spcAft>
                <a:spcPts val="1200"/>
              </a:spcAft>
              <a:buFont typeface="Wingdings" charset="2"/>
              <a:buChar char="§"/>
            </a:pPr>
            <a:r>
              <a:rPr lang="en-US" dirty="0">
                <a:latin typeface="Calibri" charset="0"/>
              </a:rPr>
              <a:t>By embracing change, REALTORS® demonstrate respect for clients, peers, and the public</a:t>
            </a:r>
          </a:p>
          <a:p>
            <a:pPr indent="-457200">
              <a:lnSpc>
                <a:spcPct val="100000"/>
              </a:lnSpc>
              <a:spcAft>
                <a:spcPts val="1200"/>
              </a:spcAft>
              <a:buFont typeface="Wingdings" charset="2"/>
              <a:buChar char="§"/>
            </a:pPr>
            <a:r>
              <a:rPr lang="en-US" dirty="0">
                <a:latin typeface="Calibri" charset="0"/>
              </a:rPr>
              <a:t>Code has evolved throughout its existence to prohibit discrimination </a:t>
            </a:r>
          </a:p>
          <a:p>
            <a:pPr indent="-457200">
              <a:lnSpc>
                <a:spcPct val="100000"/>
              </a:lnSpc>
              <a:spcAft>
                <a:spcPts val="1200"/>
              </a:spcAft>
              <a:buFont typeface="Wingdings" charset="2"/>
              <a:buChar char="§"/>
            </a:pPr>
            <a:r>
              <a:rPr lang="en-US" dirty="0">
                <a:latin typeface="Calibri" charset="0"/>
              </a:rPr>
              <a:t>Standard of Practice 10-5 introduced in 2020</a:t>
            </a:r>
          </a:p>
          <a:p>
            <a:pPr indent="-457200">
              <a:lnSpc>
                <a:spcPct val="100000"/>
              </a:lnSpc>
              <a:spcAft>
                <a:spcPts val="1200"/>
              </a:spcAft>
              <a:buFont typeface="Wingdings" charset="2"/>
              <a:buChar char="§"/>
            </a:pPr>
            <a:r>
              <a:rPr lang="en-US" dirty="0">
                <a:latin typeface="Calibri" charset="0"/>
              </a:rPr>
              <a:t>Protected classes face many barriers to homeownership</a:t>
            </a:r>
          </a:p>
          <a:p>
            <a:pPr indent="-457200">
              <a:lnSpc>
                <a:spcPct val="100000"/>
              </a:lnSpc>
              <a:spcAft>
                <a:spcPts val="1200"/>
              </a:spcAft>
              <a:buFont typeface="Wingdings" charset="2"/>
              <a:buChar char="§"/>
            </a:pPr>
            <a:r>
              <a:rPr lang="en-US" dirty="0">
                <a:latin typeface="Calibri" charset="0"/>
              </a:rPr>
              <a:t>Understand basic definitions of hate speech, epithets, slurs</a:t>
            </a:r>
          </a:p>
          <a:p>
            <a:pPr>
              <a:buFont typeface="Wingdings" charset="2"/>
              <a:buChar char="u"/>
            </a:pPr>
            <a:endParaRPr lang="en-US" dirty="0">
              <a:latin typeface="Calibri" charset="0"/>
            </a:endParaRPr>
          </a:p>
        </p:txBody>
      </p:sp>
      <p:sp>
        <p:nvSpPr>
          <p:cNvPr id="25604"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5 </a:t>
            </a:r>
          </a:p>
        </p:txBody>
      </p:sp>
    </p:spTree>
    <p:custDataLst>
      <p:tags r:id="rId1"/>
    </p:custDataLst>
    <p:extLst>
      <p:ext uri="{BB962C8B-B14F-4D97-AF65-F5344CB8AC3E}">
        <p14:creationId xmlns:p14="http://schemas.microsoft.com/office/powerpoint/2010/main" val="2976128563"/>
      </p:ext>
    </p:extLst>
  </p:cSld>
  <p:clrMapOvr>
    <a:masterClrMapping/>
  </p:clrMapOvr>
  <p:transition spd="med">
    <p:pull dir="lu"/>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NOWCO-CORPORATE-TEMPLATE" val="9RbVQf6m"/>
  <p:tag name="ARTICULATE_SLIDE_COUNT" val="6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wco-corporate-template">
  <a:themeElements>
    <a:clrScheme name="Custom 1">
      <a:dk1>
        <a:srgbClr val="F0F4FA"/>
      </a:dk1>
      <a:lt1>
        <a:srgbClr val="FCFDFE"/>
      </a:lt1>
      <a:dk2>
        <a:srgbClr val="0C1624"/>
      </a:dk2>
      <a:lt2>
        <a:srgbClr val="F0F4FA"/>
      </a:lt2>
      <a:accent1>
        <a:srgbClr val="0C1624"/>
      </a:accent1>
      <a:accent2>
        <a:srgbClr val="3D6EB7"/>
      </a:accent2>
      <a:accent3>
        <a:srgbClr val="C4382E"/>
      </a:accent3>
      <a:accent4>
        <a:srgbClr val="C5231A"/>
      </a:accent4>
      <a:accent5>
        <a:srgbClr val="22375C"/>
      </a:accent5>
      <a:accent6>
        <a:srgbClr val="1A2A46"/>
      </a:accent6>
      <a:hlink>
        <a:srgbClr val="336BCB"/>
      </a:hlink>
      <a:folHlink>
        <a:srgbClr val="4F9CFA"/>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nowco-corporate-template" id="{37AAEE3E-5247-4054-AC57-BB65D5E0883B}" vid="{337ED34B-C5C7-4D2F-B536-2CAE281407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e002a63-726d-4a42-8446-25c6bda585ef" xsi:nil="true"/>
    <lcf76f155ced4ddcb4097134ff3c332f xmlns="d26d6246-261a-443a-b96d-b665587eb95f">
      <Terms xmlns="http://schemas.microsoft.com/office/infopath/2007/PartnerControls"/>
    </lcf76f155ced4ddcb4097134ff3c332f>
    <SharedWithUsers xmlns="fe002a63-726d-4a42-8446-25c6bda585ef">
      <UserInfo>
        <DisplayName>Cindy Fauth</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1BE8953CB72F44B320A5DE91DAD881" ma:contentTypeVersion="18" ma:contentTypeDescription="Create a new document." ma:contentTypeScope="" ma:versionID="91f90a2f37e3855252609ce52574ea65">
  <xsd:schema xmlns:xsd="http://www.w3.org/2001/XMLSchema" xmlns:xs="http://www.w3.org/2001/XMLSchema" xmlns:p="http://schemas.microsoft.com/office/2006/metadata/properties" xmlns:ns2="d26d6246-261a-443a-b96d-b665587eb95f" xmlns:ns3="fe002a63-726d-4a42-8446-25c6bda585ef" targetNamespace="http://schemas.microsoft.com/office/2006/metadata/properties" ma:root="true" ma:fieldsID="b0854fc4a4d525fc8a3be4eee27d74f1" ns2:_="" ns3:_="">
    <xsd:import namespace="d26d6246-261a-443a-b96d-b665587eb95f"/>
    <xsd:import namespace="fe002a63-726d-4a42-8446-25c6bda585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6d6246-261a-443a-b96d-b665587eb9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e9128e0-8a12-459f-9797-0c0b4c4d577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e002a63-726d-4a42-8446-25c6bda585e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38baa40-5348-4899-b357-62309e9ad555}" ma:internalName="TaxCatchAll" ma:showField="CatchAllData" ma:web="fe002a63-726d-4a42-8446-25c6bda58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4E8B23-2CFA-4398-82DE-5CB581253C57}">
  <ds:schemaRefs>
    <ds:schemaRef ds:uri="http://schemas.microsoft.com/office/2006/metadata/properties"/>
    <ds:schemaRef ds:uri="http://schemas.microsoft.com/office/infopath/2007/PartnerControls"/>
    <ds:schemaRef ds:uri="fe002a63-726d-4a42-8446-25c6bda585ef"/>
    <ds:schemaRef ds:uri="d26d6246-261a-443a-b96d-b665587eb95f"/>
  </ds:schemaRefs>
</ds:datastoreItem>
</file>

<file path=customXml/itemProps2.xml><?xml version="1.0" encoding="utf-8"?>
<ds:datastoreItem xmlns:ds="http://schemas.openxmlformats.org/officeDocument/2006/customXml" ds:itemID="{4EAB27D6-C9D6-4FAD-B817-8B917BA85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6d6246-261a-443a-b96d-b665587eb95f"/>
    <ds:schemaRef ds:uri="fe002a63-726d-4a42-8446-25c6bda585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B1AB32-3C91-40DB-9FC1-AD1C14E1B3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nowco-corporate-template.potx</Template>
  <TotalTime>10138</TotalTime>
  <Words>4656</Words>
  <Application>Microsoft Office PowerPoint</Application>
  <PresentationFormat>On-screen Show (4:3)</PresentationFormat>
  <Paragraphs>670</Paragraphs>
  <Slides>74</Slides>
  <Notes>73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Arial</vt:lpstr>
      <vt:lpstr>Bookman Old Style</vt:lpstr>
      <vt:lpstr>Calibri</vt:lpstr>
      <vt:lpstr>Century Schoolbook</vt:lpstr>
      <vt:lpstr>Montserrat</vt:lpstr>
      <vt:lpstr>Open Sans</vt:lpstr>
      <vt:lpstr>Open Sans Light</vt:lpstr>
      <vt:lpstr>Open Sans Semibold</vt:lpstr>
      <vt:lpstr>Times New Roman</vt:lpstr>
      <vt:lpstr>Tw Cen MT</vt:lpstr>
      <vt:lpstr>Wingdings</vt:lpstr>
      <vt:lpstr>nowco-corporate-template</vt:lpstr>
      <vt:lpstr>The Code of Ethics:  Our Promise of Professionalism</vt:lpstr>
      <vt:lpstr>Course Objectives (1 of 2)</vt:lpstr>
      <vt:lpstr>Course Objectives (2 of 2)</vt:lpstr>
      <vt:lpstr>Ice-Breaker Exercise</vt:lpstr>
      <vt:lpstr>Ice-Breaker - Answers</vt:lpstr>
      <vt:lpstr>Part 1:  History of the Code of Ethics</vt:lpstr>
      <vt:lpstr>History of the Code of Ethics</vt:lpstr>
      <vt:lpstr>The Code of Ethics is:</vt:lpstr>
      <vt:lpstr>Embracing Change:</vt:lpstr>
      <vt:lpstr>Business Ethics</vt:lpstr>
      <vt:lpstr>REALTORS® share one common characteristic:</vt:lpstr>
      <vt:lpstr>Part 2:  Structure and Major Categories of the Code</vt:lpstr>
      <vt:lpstr>Under all is the land... </vt:lpstr>
      <vt:lpstr>Golden Rule</vt:lpstr>
      <vt:lpstr>Structure of the Code of Ethics</vt:lpstr>
      <vt:lpstr>Structure of the Code of Ethics</vt:lpstr>
      <vt:lpstr>Structure of the Code of Ethics</vt:lpstr>
      <vt:lpstr>Official Case Interpretations</vt:lpstr>
      <vt:lpstr>Part 3:   Code of Ethics: Arbitration Process </vt:lpstr>
      <vt:lpstr>Arbitration Process</vt:lpstr>
      <vt:lpstr>Arbitration Process: Background</vt:lpstr>
      <vt:lpstr>Arbitration Requests</vt:lpstr>
      <vt:lpstr>Mediation</vt:lpstr>
      <vt:lpstr>PowerPoint Presentation</vt:lpstr>
      <vt:lpstr>Arbitration</vt:lpstr>
      <vt:lpstr>Who participates in arbitration?</vt:lpstr>
      <vt:lpstr>What does a  Grievance Committee do?</vt:lpstr>
      <vt:lpstr>The Grievance Committee ensures that:</vt:lpstr>
      <vt:lpstr>What are grounds for a Grievance Committee appeal?</vt:lpstr>
      <vt:lpstr>What is a Professional Standards Hearing?</vt:lpstr>
      <vt:lpstr>What Happens at a Professional Standards Hearing? </vt:lpstr>
      <vt:lpstr>Ethics Hearings</vt:lpstr>
      <vt:lpstr>Common Authorized Disciplines</vt:lpstr>
      <vt:lpstr>Arbitration Hearing Results </vt:lpstr>
      <vt:lpstr>What is Mediation?</vt:lpstr>
      <vt:lpstr>Differences Between Mediation and Arbitration</vt:lpstr>
      <vt:lpstr>Mediation Process</vt:lpstr>
      <vt:lpstr>Part 4:  Ombudsman Services</vt:lpstr>
      <vt:lpstr>What is an Ombudsman?</vt:lpstr>
      <vt:lpstr>Role of the Ombudsman </vt:lpstr>
      <vt:lpstr>Examples of Covered and NOT Covered Situations</vt:lpstr>
      <vt:lpstr>What types of issues do Ombudsmen deal with? </vt:lpstr>
      <vt:lpstr>Declining, Resolving, and Complying with Ombudsman Services</vt:lpstr>
      <vt:lpstr>Referrals</vt:lpstr>
      <vt:lpstr>Part 5:   Case Studies  of  Selected Articles  of the  Code of Ethics</vt:lpstr>
      <vt:lpstr>Article 1</vt:lpstr>
      <vt:lpstr>Article 1, Case Study 1</vt:lpstr>
      <vt:lpstr>Article 1, Case Study 2</vt:lpstr>
      <vt:lpstr>Article 2</vt:lpstr>
      <vt:lpstr>Article 2, Case Study 1</vt:lpstr>
      <vt:lpstr>Article 2, Case Study 2</vt:lpstr>
      <vt:lpstr>Article 3</vt:lpstr>
      <vt:lpstr>Article 3, Case Study 1</vt:lpstr>
      <vt:lpstr>Article 3, Case Study 2</vt:lpstr>
      <vt:lpstr>Article 11</vt:lpstr>
      <vt:lpstr>Article 11, Case Study 1</vt:lpstr>
      <vt:lpstr>Article 11, Case Study 2</vt:lpstr>
      <vt:lpstr>Article 16</vt:lpstr>
      <vt:lpstr>Article 16, Case Study 1</vt:lpstr>
      <vt:lpstr>Article 16, Case Study 2</vt:lpstr>
      <vt:lpstr>Part 6:   PATHWAYS TO PROFESSIONALISM &amp; MARKETING THE CODE OF ETHICS</vt:lpstr>
      <vt:lpstr>Using the Code of Ethics in Your Business</vt:lpstr>
      <vt:lpstr>Look to the Code for Guidance</vt:lpstr>
      <vt:lpstr>Available in 15 Languages</vt:lpstr>
      <vt:lpstr>The Code of Ethics and Best Practices for Social Media</vt:lpstr>
      <vt:lpstr>Promote your Ethical Responsibility to the Consumer</vt:lpstr>
      <vt:lpstr>The Pathway to Professionalism:   Six Timeless Tips</vt:lpstr>
      <vt:lpstr>Respect for Property</vt:lpstr>
      <vt:lpstr>Respect for the Public</vt:lpstr>
      <vt:lpstr>Respect for the Public</vt:lpstr>
      <vt:lpstr>Respect for Peers</vt:lpstr>
      <vt:lpstr>Pathways to Professionalism Case Study 1</vt:lpstr>
      <vt:lpstr>Pathways to Professionalism Case Study 2</vt:lpstr>
      <vt:lpstr>Part 7: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ragakata</dc:creator>
  <cp:lastModifiedBy>Christopher Harrigan</cp:lastModifiedBy>
  <cp:revision>226</cp:revision>
  <dcterms:created xsi:type="dcterms:W3CDTF">2015-02-03T11:55:17Z</dcterms:created>
  <dcterms:modified xsi:type="dcterms:W3CDTF">2024-11-01T17:10:58Z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DD844D1E-75F4-43EF-8C9F-56F7B25EB4CC</vt:lpwstr>
  </property>
  <property fmtid="{D5CDD505-2E9C-101B-9397-08002B2CF9AE}" pid="3" name="ArticulatePath">
    <vt:lpwstr>Code-of-Ethics-Slided-Revised-2018-09-02</vt:lpwstr>
  </property>
  <property fmtid="{D5CDD505-2E9C-101B-9397-08002B2CF9AE}" pid="4" name="ContentTypeId">
    <vt:lpwstr>0x0101008D1BE8953CB72F44B320A5DE91DAD881</vt:lpwstr>
  </property>
  <property fmtid="{D5CDD505-2E9C-101B-9397-08002B2CF9AE}" pid="5" name="MediaServiceImageTags">
    <vt:lpwstr/>
  </property>
</Properties>
</file>